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60" r:id="rId5"/>
    <p:sldMasterId id="2147483664" r:id="rId6"/>
  </p:sldMasterIdLst>
  <p:notesMasterIdLst>
    <p:notesMasterId r:id="rId45"/>
  </p:notesMasterIdLst>
  <p:handoutMasterIdLst>
    <p:handoutMasterId r:id="rId46"/>
  </p:handoutMasterIdLst>
  <p:sldIdLst>
    <p:sldId id="364" r:id="rId7"/>
    <p:sldId id="1273" r:id="rId8"/>
    <p:sldId id="1274" r:id="rId9"/>
    <p:sldId id="1275" r:id="rId10"/>
    <p:sldId id="1276" r:id="rId11"/>
    <p:sldId id="1277" r:id="rId12"/>
    <p:sldId id="1278" r:id="rId13"/>
    <p:sldId id="1279" r:id="rId14"/>
    <p:sldId id="1286" r:id="rId15"/>
    <p:sldId id="1287" r:id="rId16"/>
    <p:sldId id="1280" r:id="rId17"/>
    <p:sldId id="1288" r:id="rId18"/>
    <p:sldId id="1289" r:id="rId19"/>
    <p:sldId id="1290" r:id="rId20"/>
    <p:sldId id="1291" r:id="rId21"/>
    <p:sldId id="1305" r:id="rId22"/>
    <p:sldId id="1306" r:id="rId23"/>
    <p:sldId id="370" r:id="rId24"/>
    <p:sldId id="1282" r:id="rId25"/>
    <p:sldId id="1295" r:id="rId26"/>
    <p:sldId id="631" r:id="rId27"/>
    <p:sldId id="666" r:id="rId28"/>
    <p:sldId id="667" r:id="rId29"/>
    <p:sldId id="668" r:id="rId30"/>
    <p:sldId id="669" r:id="rId31"/>
    <p:sldId id="670" r:id="rId32"/>
    <p:sldId id="630" r:id="rId33"/>
    <p:sldId id="671" r:id="rId34"/>
    <p:sldId id="672" r:id="rId35"/>
    <p:sldId id="673" r:id="rId36"/>
    <p:sldId id="674" r:id="rId37"/>
    <p:sldId id="675" r:id="rId38"/>
    <p:sldId id="676" r:id="rId39"/>
    <p:sldId id="677" r:id="rId40"/>
    <p:sldId id="1304" r:id="rId41"/>
    <p:sldId id="1283" r:id="rId42"/>
    <p:sldId id="1284" r:id="rId43"/>
    <p:sldId id="1303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468DA45-0402-D14A-B9DA-B06E57EE1075}">
          <p14:sldIdLst>
            <p14:sldId id="364"/>
            <p14:sldId id="1273"/>
            <p14:sldId id="1274"/>
            <p14:sldId id="1275"/>
            <p14:sldId id="1276"/>
            <p14:sldId id="1277"/>
            <p14:sldId id="1278"/>
            <p14:sldId id="1279"/>
            <p14:sldId id="1286"/>
            <p14:sldId id="1287"/>
            <p14:sldId id="1280"/>
            <p14:sldId id="1288"/>
            <p14:sldId id="1289"/>
            <p14:sldId id="1290"/>
            <p14:sldId id="1291"/>
            <p14:sldId id="1305"/>
            <p14:sldId id="1306"/>
            <p14:sldId id="370"/>
            <p14:sldId id="1282"/>
            <p14:sldId id="1295"/>
            <p14:sldId id="631"/>
            <p14:sldId id="666"/>
            <p14:sldId id="667"/>
            <p14:sldId id="668"/>
            <p14:sldId id="669"/>
            <p14:sldId id="670"/>
            <p14:sldId id="630"/>
            <p14:sldId id="671"/>
            <p14:sldId id="672"/>
            <p14:sldId id="673"/>
            <p14:sldId id="674"/>
            <p14:sldId id="675"/>
            <p14:sldId id="676"/>
            <p14:sldId id="677"/>
            <p14:sldId id="1304"/>
            <p14:sldId id="1283"/>
            <p14:sldId id="1284"/>
            <p14:sldId id="1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A85D6D-176C-777C-FD59-BCDF358186D7}" name="Jeremy Gevar" initials="JG" userId="S::jeremy.gevar@clef-scrl.be::e6106a2f-faf7-493b-add1-9ee5fd70d834" providerId="AD"/>
  <p188:author id="{3BED056E-D556-0857-6E67-E73A64B50954}" name="Jeremy Gevar" initials="JG" userId="Jeremy Geva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4E4"/>
    <a:srgbClr val="53A0C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A4E06-9D8E-4067-89E4-089A62787DA1}" v="4" dt="2022-11-07T11:08:13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9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3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4E943C2-1288-68E4-6AE1-5228660919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ACC662-E72C-651C-B697-7F77EA323C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D2B92-8E61-2248-B4ED-1C55B3847B0C}" type="datetimeFigureOut">
              <a:rPr lang="fr-FR" smtClean="0"/>
              <a:t>19/05/2023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59DB16-1943-D81B-EBEF-BAAA3FF390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9E30A5-D14E-71C9-E6BE-DDC25DCDAB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A87C-E419-5F47-8E24-287DFF1F7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63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93F02-D6B4-FE43-A046-65B8F5764CD7}" type="datetimeFigureOut">
              <a:rPr lang="fr-FR" smtClean="0"/>
              <a:t>19/05/2023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C74C7-070B-594F-B00B-D1729649A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09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3657E-6B13-4E82-9848-11532FCC3E9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6663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612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80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137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494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0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BE"/>
              <a:t>SERTIUS cvba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nl-BE"/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1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881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000" u="sng" dirty="0"/>
              <a:t>Présenter le cadre qui amène la nécessité d’une EIE</a:t>
            </a:r>
          </a:p>
          <a:p>
            <a:endParaRPr lang="fr-B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dirty="0"/>
              <a:t>Les caractéristiques du projet sont telles qu’une étude d’incidences est imposée par la législation / par l’autorité compétente</a:t>
            </a:r>
            <a:br>
              <a:rPr lang="fr-BE" sz="1000" dirty="0"/>
            </a:br>
            <a:r>
              <a:rPr lang="fr-BE" sz="1000" baseline="0" dirty="0"/>
              <a:t>Si nécessaire compléter oralement la justification </a:t>
            </a:r>
            <a:r>
              <a:rPr lang="fr-BE" sz="1000" baseline="0" dirty="0">
                <a:sym typeface="Wingdings" panose="05000000000000000000" pitchFamily="2" charset="2"/>
              </a:rPr>
              <a:t> attention ne pas noter les rubriques (risque d’oubli ou d’erreur)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000" dirty="0"/>
              <a:t>Rappeler</a:t>
            </a:r>
            <a:r>
              <a:rPr lang="fr-BE" sz="1000" baseline="0" dirty="0"/>
              <a:t> qu’on est dans une procédure officielle régie par les Codes</a:t>
            </a:r>
          </a:p>
          <a:p>
            <a:endParaRPr lang="fr-BE" sz="1000" dirty="0"/>
          </a:p>
          <a:p>
            <a:r>
              <a:rPr lang="fr-BE" sz="1000" i="1" u="sng" dirty="0"/>
              <a:t>Justification possible </a:t>
            </a:r>
            <a:r>
              <a:rPr lang="fr-BE" sz="1000" i="1" u="sng" baseline="0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Type de projet listé comme devant faire l’objet d’une EIE (travaux extraordinaire sur un cours d’eau,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Terrain &gt; 2 ha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Rubrique non classée mais nécessité d’EIE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Classe 1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Imposition par autorité;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baseline="0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70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u="sng" baseline="0" dirty="0"/>
              <a:t>Définir les principaux rôles de l’EIE :</a:t>
            </a:r>
          </a:p>
          <a:p>
            <a:endParaRPr lang="fr-BE" u="sng" baseline="0" dirty="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Outil d’orientation pour le demandeur (challenge</a:t>
            </a:r>
            <a:r>
              <a:rPr lang="fr-CH" baseline="0" dirty="0"/>
              <a:t> son projet)</a:t>
            </a:r>
            <a:endParaRPr lang="fr-CH" dirty="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dirty="0"/>
              <a:t>Outil d’aide à la décision pour les autorités </a:t>
            </a:r>
            <a:r>
              <a:rPr lang="fr-CH" dirty="0"/>
              <a:t>(ce n’est pas l’auteur</a:t>
            </a:r>
            <a:r>
              <a:rPr lang="fr-CH" baseline="0" dirty="0"/>
              <a:t> de l’EIE qui décide!)</a:t>
            </a:r>
            <a:endParaRPr lang="fr-CH" dirty="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dirty="0"/>
              <a:t>Outil d’information pour le public</a:t>
            </a:r>
          </a:p>
          <a:p>
            <a:endParaRPr lang="fr-BE" baseline="0" dirty="0"/>
          </a:p>
          <a:p>
            <a:r>
              <a:rPr lang="fr-BE" u="sng" baseline="0" dirty="0"/>
              <a:t>L’agrément :</a:t>
            </a:r>
          </a:p>
          <a:p>
            <a:endParaRPr lang="fr-BE" baseline="0" dirty="0"/>
          </a:p>
          <a:p>
            <a:r>
              <a:rPr lang="fr-BE" baseline="0" dirty="0"/>
              <a:t>EIE doit être réalisée par une bureau agréé par le SPW</a:t>
            </a:r>
          </a:p>
          <a:p>
            <a:r>
              <a:rPr lang="fr-BE" baseline="0" dirty="0"/>
              <a:t>L’agrément couvre 3 choses importantes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 dirty="0"/>
              <a:t>Indépendance du bureau (d’où le fait qu’on ne fait pas partie de l’équipe de conception) – amène un regard / une expertise externe sur le projet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 dirty="0"/>
              <a:t>Compétences et Expérience : dans toutes les thématiques de l’environnement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BE" baseline="0" dirty="0"/>
              <a:t>Dans le cas du présent projet c’est donc CSD Ingénieurs qui a été mandaté.</a:t>
            </a:r>
            <a:endParaRPr lang="fr-BE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72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14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u="sng" dirty="0"/>
              <a:t>Objectif des 2 slides </a:t>
            </a:r>
            <a:r>
              <a:rPr lang="fr-BE" dirty="0"/>
              <a:t>: Rassurer en montrant que CSD est un poids lourd</a:t>
            </a:r>
            <a:r>
              <a:rPr lang="fr-BE" baseline="0" dirty="0"/>
              <a:t> dans le domaine des évaluations environnementales (on n’est pas n’importe quel bureau et on en est pas à notre première évaluation)</a:t>
            </a:r>
            <a:endParaRPr lang="fr-BE" dirty="0"/>
          </a:p>
          <a:p>
            <a:endParaRPr lang="fr-BE" dirty="0"/>
          </a:p>
          <a:p>
            <a:r>
              <a:rPr lang="fr-BE" u="sng" dirty="0"/>
              <a:t>Présenter le bureau CSD Ingénieurs</a:t>
            </a:r>
            <a:r>
              <a:rPr lang="fr-BE" u="sng" baseline="0" dirty="0"/>
              <a:t> </a:t>
            </a:r>
            <a:r>
              <a:rPr lang="fr-BE" u="none" baseline="0" dirty="0"/>
              <a:t>: </a:t>
            </a:r>
            <a:r>
              <a:rPr lang="fr-BE" baseline="0" dirty="0">
                <a:sym typeface="Wingdings" panose="05000000000000000000" pitchFamily="2" charset="2"/>
              </a:rPr>
              <a:t> (bien de savoir finalement à qui on a affaire)</a:t>
            </a:r>
            <a:endParaRPr lang="fr-BE" u="sng" baseline="0" dirty="0"/>
          </a:p>
          <a:p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Appartenance à un groupe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 dirty="0">
                <a:sym typeface="Wingdings" panose="05000000000000000000" pitchFamily="2" charset="2"/>
              </a:rPr>
              <a:t>&gt; 300 Évaluations environnementales : préciser en Wallonie et à Bruxelles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872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Nous</a:t>
            </a:r>
            <a:r>
              <a:rPr lang="fr-BE" baseline="0" dirty="0"/>
              <a:t> sommes un bureau pluridisciplinaire actif dans l’ingénierie de l’environnement et l’</a:t>
            </a:r>
            <a:r>
              <a:rPr lang="fr-BE" baseline="0" dirty="0" err="1"/>
              <a:t>ingénerie</a:t>
            </a:r>
            <a:r>
              <a:rPr lang="fr-BE" baseline="0" dirty="0"/>
              <a:t> du bâtiment</a:t>
            </a:r>
          </a:p>
          <a:p>
            <a:r>
              <a:rPr lang="fr-BE" dirty="0"/>
              <a:t>(Laisser</a:t>
            </a:r>
            <a:r>
              <a:rPr lang="fr-BE" baseline="0" dirty="0"/>
              <a:t> la dia 15 secondes mais ne rien dire de plus (pas d’intérêt))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081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Retour sur l’objet de la réunion</a:t>
            </a:r>
          </a:p>
          <a:p>
            <a:endParaRPr lang="fr-BE" dirty="0"/>
          </a:p>
          <a:p>
            <a:r>
              <a:rPr lang="fr-BE" dirty="0"/>
              <a:t>Rappel</a:t>
            </a:r>
            <a:r>
              <a:rPr lang="fr-BE" baseline="0" dirty="0"/>
              <a:t> que le code définit les rôles de chacun</a:t>
            </a:r>
          </a:p>
          <a:p>
            <a:endParaRPr lang="fr-BE" baseline="0" dirty="0"/>
          </a:p>
          <a:p>
            <a:r>
              <a:rPr lang="fr-BE" baseline="0" dirty="0"/>
              <a:t>Les remarques du public peuvent prendre 2 formes</a:t>
            </a:r>
          </a:p>
          <a:p>
            <a:r>
              <a:rPr lang="fr-BE" baseline="0" dirty="0"/>
              <a:t>Même s’il existe un contenu minimum pour les EIE, on invite le public à faire des remarques pour compléter ce contenu et éventuellement approfondir des sensibilités particulières.</a:t>
            </a:r>
            <a:endParaRPr lang="fr-BE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4371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CH" altLang="fr-FR" dirty="0"/>
              <a:t>L’EIE concrètement</a:t>
            </a:r>
          </a:p>
          <a:p>
            <a:pPr eaLnBrk="1" hangingPunct="1"/>
            <a:endParaRPr lang="fr-CH" altLang="fr-FR" dirty="0"/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dirty="0"/>
              <a:t>Document</a:t>
            </a:r>
            <a:r>
              <a:rPr lang="fr-CH" altLang="fr-FR" baseline="0" dirty="0"/>
              <a:t> de +/- 200 pages + RNT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dirty="0"/>
              <a:t>Présentation plus détaillée du projet présenté ce soir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dirty="0"/>
              <a:t>Screening systématique pour toutes les thématiques de l’environnement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dirty="0" err="1"/>
              <a:t>Sitex</a:t>
            </a:r>
            <a:r>
              <a:rPr lang="fr-CH" altLang="fr-FR" baseline="0" dirty="0"/>
              <a:t> = photo de la situation existante sans le projet </a:t>
            </a:r>
            <a:r>
              <a:rPr lang="fr-CH" altLang="fr-FR" baseline="0" dirty="0">
                <a:sym typeface="Wingdings" panose="05000000000000000000" pitchFamily="2" charset="2"/>
              </a:rPr>
              <a:t> Base de données, relevés de terrain (bio, comptage mobilité, …) : donner des exemples concret pour le projet en question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dirty="0" err="1">
                <a:sym typeface="Wingdings" panose="05000000000000000000" pitchFamily="2" charset="2"/>
              </a:rPr>
              <a:t>Sitproj</a:t>
            </a:r>
            <a:r>
              <a:rPr lang="fr-CH" altLang="fr-FR" baseline="0" dirty="0">
                <a:sym typeface="Wingdings" panose="05000000000000000000" pitchFamily="2" charset="2"/>
              </a:rPr>
              <a:t> = imaginer la situation future avec le projet  modélisation, calcul, … : donner des exemples concrets pour le projet en question</a:t>
            </a:r>
            <a:br>
              <a:rPr lang="fr-CH" altLang="fr-FR" baseline="0" dirty="0">
                <a:sym typeface="Wingdings" panose="05000000000000000000" pitchFamily="2" charset="2"/>
              </a:rPr>
            </a:br>
            <a:r>
              <a:rPr lang="fr-CH" altLang="fr-FR" baseline="0" dirty="0">
                <a:sym typeface="Wingdings" panose="05000000000000000000" pitchFamily="2" charset="2"/>
              </a:rPr>
              <a:t>Le CP est libre de détailler oralement l’une ou l’autre thématique spécifique au projet en question (mettre la thématique en gras)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dirty="0">
                <a:sym typeface="Wingdings" panose="05000000000000000000" pitchFamily="2" charset="2"/>
              </a:rPr>
              <a:t>Conclusion de l’analyse = recommandations (exemple : ajouter des places de parking, définir un volume pour un BO, …)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fr-CH" alt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Recommandations</a:t>
            </a:r>
            <a:r>
              <a:rPr lang="fr-BE" baseline="0" dirty="0"/>
              <a:t> adressées au demandeur / équipe de conception</a:t>
            </a:r>
          </a:p>
          <a:p>
            <a:r>
              <a:rPr lang="fr-BE" baseline="0" dirty="0"/>
              <a:t>Obligation d’y répondre </a:t>
            </a:r>
            <a:r>
              <a:rPr lang="fr-BE" baseline="0" dirty="0">
                <a:sym typeface="Wingdings" panose="05000000000000000000" pitchFamily="2" charset="2"/>
              </a:rPr>
              <a:t> + ou – mais justification</a:t>
            </a:r>
          </a:p>
          <a:p>
            <a:r>
              <a:rPr lang="fr-BE" baseline="0" dirty="0">
                <a:sym typeface="Wingdings" panose="05000000000000000000" pitchFamily="2" charset="2"/>
              </a:rPr>
              <a:t>Le tout (EIE + réponses aux recommandations) constitue une annexe à la demande de permis  soumis à enquête publique</a:t>
            </a:r>
          </a:p>
          <a:p>
            <a:r>
              <a:rPr lang="fr-BE" baseline="0" dirty="0">
                <a:sym typeface="Wingdings" panose="05000000000000000000" pitchFamily="2" charset="2"/>
              </a:rPr>
              <a:t>Enquête publique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 dirty="0">
                <a:sym typeface="Wingdings" panose="05000000000000000000" pitchFamily="2" charset="2"/>
              </a:rPr>
              <a:t>2</a:t>
            </a:r>
            <a:r>
              <a:rPr lang="fr-BE" baseline="30000" dirty="0">
                <a:sym typeface="Wingdings" panose="05000000000000000000" pitchFamily="2" charset="2"/>
              </a:rPr>
              <a:t>e</a:t>
            </a:r>
            <a:r>
              <a:rPr lang="fr-BE" baseline="0" dirty="0">
                <a:sym typeface="Wingdings" panose="05000000000000000000" pitchFamily="2" charset="2"/>
              </a:rPr>
              <a:t> opportunité pour le public de s’exprimer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 dirty="0">
                <a:sym typeface="Wingdings" panose="05000000000000000000" pitchFamily="2" charset="2"/>
              </a:rPr>
              <a:t>Permet de voir l’évolution de l’avant-projet au projet via l’EIE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BE" baseline="0" dirty="0">
                <a:sym typeface="Wingdings" panose="05000000000000000000" pitchFamily="2" charset="2"/>
              </a:rPr>
              <a:t>Différents avis sollicités dans le cadre de l’instruction dont celui du CWEDD. Important pour nous car porte sur 2 aspects : opportunité environnementale du projet et qualité de l’EIE  Évaluation continue des auteurs d’EIE. Ces avis sont publics  inviter à aller les consulter.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40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BE"/>
              <a:t>SERTIUS cvba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nl-BE"/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1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5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9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7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3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35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1FEFF-9E65-DF41-8A48-D8520FD9DA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751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C74C7-070B-594F-B00B-D1729649A58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31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6B47B6-31A5-5A42-9BD6-9BE8C3E29019}"/>
              </a:ext>
            </a:extLst>
          </p:cNvPr>
          <p:cNvSpPr/>
          <p:nvPr userDrawn="1"/>
        </p:nvSpPr>
        <p:spPr>
          <a:xfrm>
            <a:off x="0" y="1"/>
            <a:ext cx="77266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98">
              <a:latin typeface="DINPro" panose="020B0504020101020102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FC1B5D-FF06-7047-8262-478BA220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8644" y="5836921"/>
            <a:ext cx="1682977" cy="6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9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6B47B6-31A5-5A42-9BD6-9BE8C3E29019}"/>
              </a:ext>
            </a:extLst>
          </p:cNvPr>
          <p:cNvSpPr/>
          <p:nvPr userDrawn="1"/>
        </p:nvSpPr>
        <p:spPr>
          <a:xfrm>
            <a:off x="0" y="1"/>
            <a:ext cx="77266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98" dirty="0">
              <a:latin typeface="DINPro" panose="020B0504020101020102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FC1B5D-FF06-7047-8262-478BA220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8644" y="5836921"/>
            <a:ext cx="1682977" cy="6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9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ave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t>‹N°›</a:t>
            </a:fld>
            <a:endParaRPr lang="fr-CH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16321" y="462105"/>
            <a:ext cx="9268145" cy="864000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fr-CH" noProof="0" dirty="0"/>
              <a:t>Titre </a:t>
            </a:r>
            <a:br>
              <a:rPr lang="fr-CH" noProof="0" dirty="0"/>
            </a:br>
            <a:r>
              <a:rPr lang="fr-CH" noProof="0" dirty="0"/>
              <a:t>(= Message ou résumé)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19" y="144000"/>
            <a:ext cx="9268146" cy="291600"/>
          </a:xfrm>
        </p:spPr>
        <p:txBody>
          <a:bodyPr lIns="108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CH" noProof="0" dirty="0"/>
              <a:t>Thème (par ex. de la table des matières, points de l’ordre du jour</a:t>
            </a:r>
            <a:endParaRPr lang="fr-CH" noProof="0" dirty="0">
              <a:latin typeface="Calibri Light" panose="020F0302020204030204" pitchFamily="34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14868" y="1588644"/>
            <a:ext cx="11136251" cy="4536947"/>
          </a:xfrm>
          <a:noFill/>
        </p:spPr>
        <p:txBody>
          <a:bodyPr/>
          <a:lstStyle>
            <a:lvl1pPr marL="273050" indent="-273050">
              <a:spcBef>
                <a:spcPts val="1400"/>
              </a:spcBef>
              <a:spcAft>
                <a:spcPts val="800"/>
              </a:spcAft>
              <a:buFontTx/>
              <a:buBlip>
                <a:blip r:embed="rId2"/>
              </a:buBlip>
              <a:defRPr sz="2200"/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 hasCustomPrompt="1"/>
          </p:nvPr>
        </p:nvSpPr>
        <p:spPr>
          <a:xfrm>
            <a:off x="514867" y="6350400"/>
            <a:ext cx="8014743" cy="35959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CH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Référence (source d’information, note de pied de page)</a:t>
            </a:r>
            <a:endParaRPr lang="fr-C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" y="1368892"/>
            <a:ext cx="12192000" cy="45719"/>
          </a:xfrm>
          <a:prstGeom prst="rect">
            <a:avLst/>
          </a:prstGeom>
          <a:solidFill>
            <a:srgbClr val="53A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5093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avec text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t>‹N°›</a:t>
            </a:fld>
            <a:endParaRPr lang="fr-CH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16321" y="459717"/>
            <a:ext cx="11134798" cy="863859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fr-CH" noProof="0" dirty="0"/>
              <a:t>Titre </a:t>
            </a:r>
            <a:br>
              <a:rPr lang="fr-CH" noProof="0" dirty="0"/>
            </a:br>
            <a:r>
              <a:rPr lang="fr-CH" noProof="0" dirty="0"/>
              <a:t>(= Message ou résumé)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19" y="144000"/>
            <a:ext cx="9268146" cy="291006"/>
          </a:xfrm>
        </p:spPr>
        <p:txBody>
          <a:bodyPr lIns="108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CH" noProof="0" dirty="0"/>
              <a:t>Thème (par ex. de la table des matières, points de l’ordre du jour</a:t>
            </a:r>
            <a:endParaRPr lang="fr-CH" noProof="0" dirty="0">
              <a:latin typeface="Calibri Light" panose="020F03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544782" y="1493793"/>
            <a:ext cx="4106336" cy="4777426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CH" noProof="0" dirty="0"/>
              <a:t>Modifier le texte du masque</a:t>
            </a:r>
          </a:p>
          <a:p>
            <a:pPr lvl="1"/>
            <a:r>
              <a:rPr lang="fr-CH" noProof="0" dirty="0"/>
              <a:t>Deuxième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quarter" idx="14" hasCustomPrompt="1"/>
          </p:nvPr>
        </p:nvSpPr>
        <p:spPr>
          <a:xfrm>
            <a:off x="514867" y="6350400"/>
            <a:ext cx="8014743" cy="35959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FR" sz="12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fr-CH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Référence (source d’information, note de pied de page)</a:t>
            </a:r>
            <a:endParaRPr lang="fr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" y="1368892"/>
            <a:ext cx="12192000" cy="45719"/>
          </a:xfrm>
          <a:prstGeom prst="rect">
            <a:avLst/>
          </a:prstGeom>
          <a:solidFill>
            <a:srgbClr val="53A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516319" y="1493793"/>
            <a:ext cx="6841984" cy="4777426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17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33C8064-131A-124A-9736-F6ACF7B6D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0000"/>
          <a:lstStyle>
            <a:lvl1pPr>
              <a:defRPr b="1" i="0">
                <a:latin typeface="Barlow Condensed SemiBold" pitchFamily="2" charset="77"/>
              </a:defRPr>
            </a:lvl1pPr>
          </a:lstStyle>
          <a:p>
            <a:r>
              <a:rPr lang="fr-FR" dirty="0"/>
              <a:t>01/01/2022 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sp>
        <p:nvSpPr>
          <p:cNvPr id="21" name="Espace réservé du titre 20">
            <a:extLst>
              <a:ext uri="{FF2B5EF4-FFF2-40B4-BE49-F238E27FC236}">
                <a16:creationId xmlns:a16="http://schemas.microsoft.com/office/drawing/2014/main" id="{769BBFA9-EF16-7548-BD24-FB9F4381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96C73CFD-C83C-D644-817E-5C39746D1D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14464"/>
            <a:ext cx="10913004" cy="4596870"/>
          </a:xfrm>
        </p:spPr>
        <p:txBody>
          <a:bodyPr/>
          <a:lstStyle>
            <a:lvl1pPr>
              <a:defRPr b="0" i="0" baseline="0">
                <a:latin typeface="DINPro" panose="020B0504020101020102" pitchFamily="34" charset="0"/>
              </a:defRPr>
            </a:lvl1pPr>
            <a:lvl2pPr>
              <a:defRPr b="0" i="0" baseline="0">
                <a:latin typeface="DINPro" panose="020B0504020101020102" pitchFamily="34" charset="0"/>
              </a:defRPr>
            </a:lvl2pPr>
            <a:lvl3pPr>
              <a:defRPr b="0" i="0" baseline="0">
                <a:latin typeface="DINPro" panose="020B0504020101020102" pitchFamily="34" charset="0"/>
              </a:defRPr>
            </a:lvl3pPr>
            <a:lvl4pPr>
              <a:defRPr b="0" i="0" baseline="0">
                <a:latin typeface="DINPro" panose="020B0504020101020102" pitchFamily="34" charset="0"/>
              </a:defRPr>
            </a:lvl4pPr>
            <a:lvl5pPr>
              <a:defRPr b="0" i="0" baseline="0">
                <a:latin typeface="DINPro" panose="020B0504020101020102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650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33C8064-131A-124A-9736-F6ACF7B6D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10916081" y="5582078"/>
            <a:ext cx="2297844" cy="2539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Barlow Condensed SemiBold" pitchFamily="2" charset="77"/>
              </a:defRPr>
            </a:lvl1pPr>
          </a:lstStyle>
          <a:p>
            <a:r>
              <a:rPr lang="fr-FR"/>
              <a:t>01/01/2022       © PEPS COMMUNICATION</a:t>
            </a:r>
          </a:p>
          <a:p>
            <a:endParaRPr lang="fr-FR">
              <a:latin typeface="DINPro" panose="020B0504020101020102" pitchFamily="34" charset="0"/>
            </a:endParaRPr>
          </a:p>
        </p:txBody>
      </p: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96C73CFD-C83C-D644-817E-5C39746D1D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14464"/>
            <a:ext cx="10913004" cy="459687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DINPro" panose="020B0504020101020102" pitchFamily="34" charset="0"/>
              </a:defRPr>
            </a:lvl1pPr>
            <a:lvl2pPr>
              <a:defRPr b="0" i="0" baseline="0">
                <a:latin typeface="DINPro" panose="020B0504020101020102" pitchFamily="34" charset="0"/>
              </a:defRPr>
            </a:lvl2pPr>
            <a:lvl3pPr>
              <a:defRPr b="0" i="0" baseline="0">
                <a:latin typeface="DINPro" panose="020B0504020101020102" pitchFamily="34" charset="0"/>
              </a:defRPr>
            </a:lvl3pPr>
            <a:lvl4pPr>
              <a:defRPr b="0" i="0" baseline="0">
                <a:latin typeface="DINPro" panose="020B0504020101020102" pitchFamily="34" charset="0"/>
              </a:defRPr>
            </a:lvl4pPr>
            <a:lvl5pPr>
              <a:defRPr b="0" i="0" baseline="0">
                <a:latin typeface="DINPro" panose="020B0504020101020102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2A4F2B-95E5-F7FD-8605-C390CBEA52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44775" y="-35877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2797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RCI" descr="MERCI">
            <a:hlinkClick r:id="" action="ppaction://media"/>
            <a:extLst>
              <a:ext uri="{FF2B5EF4-FFF2-40B4-BE49-F238E27FC236}">
                <a16:creationId xmlns:a16="http://schemas.microsoft.com/office/drawing/2014/main" id="{76CBE0F8-5D37-924A-94FD-D235B8972BB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3174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C7284-0BAA-CF46-B189-AF6762638A9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98">
              <a:latin typeface="DINPro" panose="020B0504020101020102" pitchFamily="34" charset="0"/>
            </a:endParaRPr>
          </a:p>
        </p:txBody>
      </p:sp>
      <p:pic>
        <p:nvPicPr>
          <p:cNvPr id="6" name="MERCI" descr="MERCI">
            <a:hlinkClick r:id="" action="ppaction://media"/>
            <a:extLst>
              <a:ext uri="{FF2B5EF4-FFF2-40B4-BE49-F238E27FC236}">
                <a16:creationId xmlns:a16="http://schemas.microsoft.com/office/drawing/2014/main" id="{11232894-C9F1-0040-9453-4601CB33939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FA5E54-B127-FB47-A3D7-9E549ABC47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7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F6867-0005-436B-9CEC-38E1430A7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0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97630" y="1302657"/>
            <a:ext cx="6596742" cy="1897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241215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RCI" descr="MERCI">
            <a:hlinkClick r:id="" action="ppaction://media"/>
            <a:extLst>
              <a:ext uri="{FF2B5EF4-FFF2-40B4-BE49-F238E27FC236}">
                <a16:creationId xmlns:a16="http://schemas.microsoft.com/office/drawing/2014/main" id="{76CBE0F8-5D37-924A-94FD-D235B8972BB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3174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C7284-0BAA-CF46-B189-AF6762638A9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98" dirty="0">
              <a:latin typeface="DINPro" panose="020B0504020101020102" pitchFamily="34" charset="0"/>
            </a:endParaRPr>
          </a:p>
        </p:txBody>
      </p:sp>
      <p:pic>
        <p:nvPicPr>
          <p:cNvPr id="6" name="MERCI" descr="MERCI">
            <a:hlinkClick r:id="" action="ppaction://media"/>
            <a:extLst>
              <a:ext uri="{FF2B5EF4-FFF2-40B4-BE49-F238E27FC236}">
                <a16:creationId xmlns:a16="http://schemas.microsoft.com/office/drawing/2014/main" id="{11232894-C9F1-0040-9453-4601CB33939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FA5E54-B127-FB47-A3D7-9E549ABC47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7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33C8064-131A-124A-9736-F6ACF7B6D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0000"/>
          <a:lstStyle>
            <a:lvl1pPr>
              <a:defRPr b="1" i="0">
                <a:latin typeface="Barlow Condensed SemiBold" pitchFamily="2" charset="77"/>
              </a:defRPr>
            </a:lvl1pPr>
          </a:lstStyle>
          <a:p>
            <a:r>
              <a:rPr lang="fr-FR" dirty="0"/>
              <a:t>01/01/2022 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sp>
        <p:nvSpPr>
          <p:cNvPr id="21" name="Espace réservé du titre 20">
            <a:extLst>
              <a:ext uri="{FF2B5EF4-FFF2-40B4-BE49-F238E27FC236}">
                <a16:creationId xmlns:a16="http://schemas.microsoft.com/office/drawing/2014/main" id="{769BBFA9-EF16-7548-BD24-FB9F4381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96C73CFD-C83C-D644-817E-5C39746D1D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14464"/>
            <a:ext cx="10913004" cy="4596870"/>
          </a:xfrm>
        </p:spPr>
        <p:txBody>
          <a:bodyPr/>
          <a:lstStyle>
            <a:lvl1pPr>
              <a:defRPr b="0" i="0" baseline="0">
                <a:latin typeface="DINPro" panose="020B0504020101020102" pitchFamily="34" charset="0"/>
              </a:defRPr>
            </a:lvl1pPr>
            <a:lvl2pPr>
              <a:defRPr b="0" i="0" baseline="0">
                <a:latin typeface="DINPro" panose="020B0504020101020102" pitchFamily="34" charset="0"/>
              </a:defRPr>
            </a:lvl2pPr>
            <a:lvl3pPr>
              <a:defRPr b="0" i="0" baseline="0">
                <a:latin typeface="DINPro" panose="020B0504020101020102" pitchFamily="34" charset="0"/>
              </a:defRPr>
            </a:lvl3pPr>
            <a:lvl4pPr>
              <a:defRPr b="0" i="0" baseline="0">
                <a:latin typeface="DINPro" panose="020B0504020101020102" pitchFamily="34" charset="0"/>
              </a:defRPr>
            </a:lvl4pPr>
            <a:lvl5pPr>
              <a:defRPr b="0" i="0" baseline="0">
                <a:latin typeface="DINPro" panose="020B0504020101020102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654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33C8064-131A-124A-9736-F6ACF7B6D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Barlow Condensed SemiBold" pitchFamily="2" charset="77"/>
              </a:defRPr>
            </a:lvl1pPr>
          </a:lstStyle>
          <a:p>
            <a:r>
              <a:rPr lang="fr-FR" dirty="0"/>
              <a:t>01/01/2022 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sp>
        <p:nvSpPr>
          <p:cNvPr id="21" name="Espace réservé du titre 20">
            <a:extLst>
              <a:ext uri="{FF2B5EF4-FFF2-40B4-BE49-F238E27FC236}">
                <a16:creationId xmlns:a16="http://schemas.microsoft.com/office/drawing/2014/main" id="{769BBFA9-EF16-7548-BD24-FB9F4381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96C73CFD-C83C-D644-817E-5C39746D1D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14464"/>
            <a:ext cx="10913004" cy="459687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DINPro" panose="020B0504020101020102" pitchFamily="34" charset="0"/>
              </a:defRPr>
            </a:lvl1pPr>
            <a:lvl2pPr>
              <a:defRPr b="0" i="0" baseline="0">
                <a:latin typeface="DINPro" panose="020B0504020101020102" pitchFamily="34" charset="0"/>
              </a:defRPr>
            </a:lvl2pPr>
            <a:lvl3pPr>
              <a:defRPr b="0" i="0" baseline="0">
                <a:latin typeface="DINPro" panose="020B0504020101020102" pitchFamily="34" charset="0"/>
              </a:defRPr>
            </a:lvl3pPr>
            <a:lvl4pPr>
              <a:defRPr b="0" i="0" baseline="0">
                <a:latin typeface="DINPro" panose="020B0504020101020102" pitchFamily="34" charset="0"/>
              </a:defRPr>
            </a:lvl4pPr>
            <a:lvl5pPr>
              <a:defRPr b="0" i="0" baseline="0">
                <a:latin typeface="DINPro" panose="020B0504020101020102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314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33C8064-131A-124A-9736-F6ACF7B6D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Barlow Condensed SemiBold" pitchFamily="2" charset="77"/>
              </a:defRPr>
            </a:lvl1pPr>
          </a:lstStyle>
          <a:p>
            <a:r>
              <a:rPr lang="fr-FR" dirty="0"/>
              <a:t>01/01/2022 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96C73CFD-C83C-D644-817E-5C39746D1D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14464"/>
            <a:ext cx="10913004" cy="459687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DINPro" panose="020B0504020101020102" pitchFamily="34" charset="0"/>
              </a:defRPr>
            </a:lvl1pPr>
            <a:lvl2pPr>
              <a:defRPr b="0" i="0" baseline="0">
                <a:latin typeface="DINPro" panose="020B0504020101020102" pitchFamily="34" charset="0"/>
              </a:defRPr>
            </a:lvl2pPr>
            <a:lvl3pPr>
              <a:defRPr b="0" i="0" baseline="0">
                <a:latin typeface="DINPro" panose="020B0504020101020102" pitchFamily="34" charset="0"/>
              </a:defRPr>
            </a:lvl3pPr>
            <a:lvl4pPr>
              <a:defRPr b="0" i="0" baseline="0">
                <a:latin typeface="DINPro" panose="020B0504020101020102" pitchFamily="34" charset="0"/>
              </a:defRPr>
            </a:lvl4pPr>
            <a:lvl5pPr>
              <a:defRPr b="0" i="0" baseline="0">
                <a:latin typeface="DINPro" panose="020B0504020101020102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2A4F2B-95E5-F7FD-8605-C390CBEA52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44775" y="-35877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2797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2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73" r:id="rId5"/>
  </p:sldLayoutIdLst>
  <p:hf hd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3597" b="1" i="0" kern="1200" cap="all" baseline="0">
          <a:solidFill>
            <a:schemeClr val="tx1">
              <a:lumMod val="75000"/>
              <a:lumOff val="25000"/>
            </a:schemeClr>
          </a:solidFill>
          <a:latin typeface="Barlow Condensed SemiBold" pitchFamily="2" charset="77"/>
          <a:ea typeface="+mj-ea"/>
          <a:cs typeface="+mj-cs"/>
        </a:defRPr>
      </a:lvl1pPr>
    </p:titleStyle>
    <p:bodyStyle>
      <a:lvl1pPr marL="0" indent="0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None/>
        <a:defRPr sz="3197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65E3B2C-9DC5-0A47-8AC7-52AF2E809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10916081" y="5582078"/>
            <a:ext cx="229784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 b="1" i="0">
                <a:solidFill>
                  <a:schemeClr val="tx1">
                    <a:tint val="75000"/>
                  </a:schemeClr>
                </a:solidFill>
                <a:latin typeface="Barlow Condensed SemiBold" pitchFamily="2" charset="77"/>
              </a:defRPr>
            </a:lvl1pPr>
          </a:lstStyle>
          <a:p>
            <a:r>
              <a:rPr lang="fr-FR" dirty="0"/>
              <a:t>20.06.22 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7565342-FD2F-3E49-A335-E70490B43C58}"/>
              </a:ext>
            </a:extLst>
          </p:cNvPr>
          <p:cNvCxnSpPr>
            <a:cxnSpLocks/>
          </p:cNvCxnSpPr>
          <p:nvPr userDrawn="1"/>
        </p:nvCxnSpPr>
        <p:spPr>
          <a:xfrm>
            <a:off x="3002693" y="428636"/>
            <a:ext cx="1142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6A770CE-E968-8346-B86F-F937D828DA01}"/>
              </a:ext>
            </a:extLst>
          </p:cNvPr>
          <p:cNvSpPr txBox="1"/>
          <p:nvPr userDrawn="1"/>
        </p:nvSpPr>
        <p:spPr>
          <a:xfrm>
            <a:off x="1375864" y="165976"/>
            <a:ext cx="3253656" cy="36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Condensed Light" pitchFamily="2" charset="77"/>
                <a:ea typeface="+mn-ea"/>
                <a:cs typeface="Big Caslon Medium" panose="02000603090000020003" pitchFamily="2" charset="-79"/>
              </a:rPr>
              <a:t>KLK </a:t>
            </a:r>
            <a:r>
              <a:rPr kumimoji="0" lang="fr-FR" sz="179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Condensed Light" pitchFamily="2" charset="77"/>
                <a:ea typeface="+mn-ea"/>
                <a:cs typeface="Big Caslon Medium" panose="02000603090000020003" pitchFamily="2" charset="-79"/>
              </a:rPr>
              <a:t>Tensachem</a:t>
            </a:r>
            <a:endParaRPr kumimoji="0" lang="fr-FR" sz="179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 Condensed Light" pitchFamily="2" charset="77"/>
              <a:ea typeface="+mn-ea"/>
              <a:cs typeface="Big Caslon Medium" panose="02000603090000020003" pitchFamily="2" charset="-79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2B4C0C1-3DEC-8A6A-4C98-DA2DB2C8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846"/>
            <a:ext cx="10515600" cy="1323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362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69" r:id="rId2"/>
    <p:sldLayoutId id="2147483668" r:id="rId3"/>
    <p:sldLayoutId id="2147483709" r:id="rId4"/>
    <p:sldLayoutId id="2147483708" r:id="rId5"/>
    <p:sldLayoutId id="2147483711" r:id="rId6"/>
    <p:sldLayoutId id="2147483712" r:id="rId7"/>
  </p:sldLayoutIdLst>
  <p:hf hd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3597" b="1" i="0" kern="1200" cap="all" baseline="0">
          <a:solidFill>
            <a:schemeClr val="tx1">
              <a:lumMod val="75000"/>
              <a:lumOff val="25000"/>
            </a:schemeClr>
          </a:solidFill>
          <a:latin typeface="Barlow Condensed SemiBold" pitchFamily="2" charset="77"/>
          <a:ea typeface="+mj-ea"/>
          <a:cs typeface="+mj-cs"/>
        </a:defRPr>
      </a:lvl1pPr>
    </p:titleStyle>
    <p:bodyStyle>
      <a:lvl1pPr marL="0" indent="0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None/>
        <a:defRPr sz="3197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65E3B2C-9DC5-0A47-8AC7-52AF2E809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10916081" y="5582078"/>
            <a:ext cx="229784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 b="1" i="0">
                <a:solidFill>
                  <a:schemeClr val="tx1">
                    <a:tint val="75000"/>
                  </a:schemeClr>
                </a:solidFill>
                <a:latin typeface="Barlow Condensed SemiBold" pitchFamily="2" charset="77"/>
              </a:defRPr>
            </a:lvl1pPr>
          </a:lstStyle>
          <a:p>
            <a:r>
              <a:rPr lang="fr-FR" dirty="0"/>
              <a:t>20.06.2022      © PEPS COMMUNICATION</a:t>
            </a:r>
          </a:p>
          <a:p>
            <a:endParaRPr lang="fr-FR" dirty="0">
              <a:latin typeface="DINPro" panose="020B0504020101020102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7565342-FD2F-3E49-A335-E70490B43C58}"/>
              </a:ext>
            </a:extLst>
          </p:cNvPr>
          <p:cNvCxnSpPr>
            <a:cxnSpLocks/>
          </p:cNvCxnSpPr>
          <p:nvPr userDrawn="1"/>
        </p:nvCxnSpPr>
        <p:spPr>
          <a:xfrm>
            <a:off x="2802469" y="428636"/>
            <a:ext cx="13423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space réservé du titre 20">
            <a:extLst>
              <a:ext uri="{FF2B5EF4-FFF2-40B4-BE49-F238E27FC236}">
                <a16:creationId xmlns:a16="http://schemas.microsoft.com/office/drawing/2014/main" id="{77C21476-506A-FC44-B452-CFD03CF0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047" y="179675"/>
            <a:ext cx="5828955" cy="497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00610BB5-94A0-C449-A702-404ADA9F2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677" y="1066272"/>
            <a:ext cx="10515600" cy="214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6A770CE-E968-8346-B86F-F937D828DA01}"/>
              </a:ext>
            </a:extLst>
          </p:cNvPr>
          <p:cNvSpPr txBox="1"/>
          <p:nvPr userDrawn="1"/>
        </p:nvSpPr>
        <p:spPr>
          <a:xfrm>
            <a:off x="1175640" y="223869"/>
            <a:ext cx="3253656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998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" pitchFamily="2" charset="77"/>
                <a:cs typeface="Big Caslon Medium" panose="02000603090000020003" pitchFamily="2" charset="-79"/>
              </a:rPr>
              <a:t>KLK </a:t>
            </a:r>
            <a:r>
              <a:rPr lang="fr-FR" sz="1998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Condensed" pitchFamily="2" charset="77"/>
                <a:cs typeface="Big Caslon Medium" panose="02000603090000020003" pitchFamily="2" charset="-79"/>
              </a:rPr>
              <a:t>Tensachem</a:t>
            </a:r>
            <a:endParaRPr lang="fr-FR" sz="1998" b="0" i="0" dirty="0">
              <a:solidFill>
                <a:schemeClr val="tx1">
                  <a:lumMod val="75000"/>
                  <a:lumOff val="25000"/>
                </a:schemeClr>
              </a:solidFill>
              <a:latin typeface="Barlow Condensed" pitchFamily="2" charset="77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31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3597" b="1" i="0" kern="1200" cap="all" baseline="0">
          <a:solidFill>
            <a:schemeClr val="tx1">
              <a:lumMod val="75000"/>
              <a:lumOff val="25000"/>
            </a:schemeClr>
          </a:solidFill>
          <a:latin typeface="Barlow Condensed SemiBold" pitchFamily="2" charset="77"/>
          <a:ea typeface="+mj-ea"/>
          <a:cs typeface="+mj-cs"/>
        </a:defRPr>
      </a:lvl1pPr>
    </p:titleStyle>
    <p:bodyStyle>
      <a:lvl1pPr marL="0" indent="0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None/>
        <a:defRPr sz="3197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b="0" i="0" kern="1200">
          <a:solidFill>
            <a:schemeClr val="tx1"/>
          </a:solidFill>
          <a:latin typeface="DINPro" panose="020B0504020101020102" pitchFamily="34" charset="0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3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hyperlink" Target="http://www.pepscommunication.be/" TargetMode="Externa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A5E28C-29E1-6E46-9100-B94AB3E30182}"/>
              </a:ext>
            </a:extLst>
          </p:cNvPr>
          <p:cNvSpPr/>
          <p:nvPr/>
        </p:nvSpPr>
        <p:spPr>
          <a:xfrm>
            <a:off x="5638" y="3149601"/>
            <a:ext cx="12200408" cy="3724313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F743D3-CA9D-2A96-7179-BEFFB91782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t="37500" b="27909"/>
          <a:stretch/>
        </p:blipFill>
        <p:spPr>
          <a:xfrm>
            <a:off x="14032" y="1"/>
            <a:ext cx="12192014" cy="3149600"/>
          </a:xfrm>
          <a:prstGeom prst="rect">
            <a:avLst/>
          </a:prstGeom>
        </p:spPr>
      </p:pic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AFA552E9-2B82-C03D-18C5-EACC9B7B17B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Google Shape;93;p1">
            <a:extLst>
              <a:ext uri="{FF2B5EF4-FFF2-40B4-BE49-F238E27FC236}">
                <a16:creationId xmlns:a16="http://schemas.microsoft.com/office/drawing/2014/main" id="{3AB8306F-EBCD-CDFE-D0E7-180B17DD712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46" y="5215442"/>
            <a:ext cx="121920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anose="00000706000000000000" pitchFamily="2" charset="0"/>
                <a:ea typeface="Avenir"/>
                <a:cs typeface="Avenir"/>
                <a:sym typeface="Avenir"/>
              </a:rPr>
              <a:t>- 16 mai 2023 -</a:t>
            </a:r>
            <a:endParaRPr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Barlow Condensed SemiBold" panose="00000706000000000000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91;p1">
            <a:extLst>
              <a:ext uri="{FF2B5EF4-FFF2-40B4-BE49-F238E27FC236}">
                <a16:creationId xmlns:a16="http://schemas.microsoft.com/office/drawing/2014/main" id="{DE007078-1C4E-40CD-4A0F-B6C6D901092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3443521"/>
            <a:ext cx="12192000" cy="17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ctr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6000"/>
              <a:buFont typeface="Calibri"/>
              <a:buNone/>
            </a:pPr>
            <a:r>
              <a:rPr lang="fr-F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anose="00000706000000000000" pitchFamily="2" charset="0"/>
                <a:ea typeface="Avenir"/>
                <a:cs typeface="Avenir"/>
                <a:sym typeface="Avenir"/>
              </a:rPr>
              <a:t>Réunion d’Information Préalable (RIP)</a:t>
            </a:r>
            <a:br>
              <a:rPr lang="fr-F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anose="00000706000000000000" pitchFamily="2" charset="0"/>
                <a:ea typeface="Avenir"/>
                <a:cs typeface="Avenir"/>
                <a:sym typeface="Avenir"/>
              </a:rPr>
            </a:br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anose="00000706000000000000" pitchFamily="2" charset="0"/>
                <a:ea typeface="Avenir"/>
                <a:cs typeface="Avenir"/>
                <a:sym typeface="Avenir"/>
              </a:rPr>
              <a:t>Projet Parc éolien nivelles </a:t>
            </a:r>
            <a:r>
              <a:rPr 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anose="00000706000000000000" pitchFamily="2" charset="0"/>
                <a:ea typeface="Avenir"/>
                <a:cs typeface="Avenir"/>
                <a:sym typeface="Avenir"/>
              </a:rPr>
              <a:t>gertrude</a:t>
            </a:r>
            <a:endParaRPr lang="fr-FR" sz="4800" dirty="0">
              <a:solidFill>
                <a:schemeClr val="tx1">
                  <a:lumMod val="85000"/>
                  <a:lumOff val="15000"/>
                </a:schemeClr>
              </a:solidFill>
              <a:latin typeface="Barlow Condensed SemiBold" panose="00000706000000000000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E74442-25FE-7AF2-5754-73853E5D9679}"/>
              </a:ext>
            </a:extLst>
          </p:cNvPr>
          <p:cNvSpPr/>
          <p:nvPr/>
        </p:nvSpPr>
        <p:spPr>
          <a:xfrm>
            <a:off x="0" y="0"/>
            <a:ext cx="4812618" cy="3164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pic>
        <p:nvPicPr>
          <p:cNvPr id="13" name="Google Shape;94;p1">
            <a:extLst>
              <a:ext uri="{FF2B5EF4-FFF2-40B4-BE49-F238E27FC236}">
                <a16:creationId xmlns:a16="http://schemas.microsoft.com/office/drawing/2014/main" id="{422E3F6F-043C-062C-8348-D678205BD81F}"/>
              </a:ext>
            </a:extLst>
          </p:cNvPr>
          <p:cNvPicPr preferRelativeResize="0"/>
          <p:nvPr>
            <p:custDataLst>
              <p:tags r:id="rId4"/>
            </p:custDataLst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438129" y="888507"/>
            <a:ext cx="3823300" cy="1346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36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E034B-93C4-E696-8254-3C3D653D1BAB}"/>
              </a:ext>
            </a:extLst>
          </p:cNvPr>
          <p:cNvSpPr/>
          <p:nvPr/>
        </p:nvSpPr>
        <p:spPr>
          <a:xfrm>
            <a:off x="-71363" y="0"/>
            <a:ext cx="872995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ACD4E4"/>
                </a:solidFill>
              </a:rPr>
              <a:t>Réalisations de ventis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977899" y="112341"/>
            <a:ext cx="1885221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AA5276-3442-2F1F-41D4-7A621BDDAD0F}"/>
              </a:ext>
            </a:extLst>
          </p:cNvPr>
          <p:cNvSpPr txBox="1"/>
          <p:nvPr/>
        </p:nvSpPr>
        <p:spPr>
          <a:xfrm>
            <a:off x="1665158" y="1154396"/>
            <a:ext cx="6093500" cy="523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900"/>
              </a:spcBef>
              <a:buClr>
                <a:srgbClr val="ACD4E4"/>
              </a:buClr>
              <a:buSzPct val="95000"/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56 éoliennes exploitées en Belgique et en France</a:t>
            </a:r>
          </a:p>
          <a:p>
            <a:pPr marL="285750" indent="-285750" eaLnBrk="1" hangingPunct="1">
              <a:spcBef>
                <a:spcPts val="900"/>
              </a:spcBef>
              <a:buClr>
                <a:srgbClr val="ACD4E4"/>
              </a:buClr>
              <a:buSzPct val="95000"/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 15 éoliennes mises en coopérative ou PPP</a:t>
            </a:r>
          </a:p>
          <a:p>
            <a:pPr marL="285750" indent="-285750" eaLnBrk="1" hangingPunct="1">
              <a:spcBef>
                <a:spcPts val="900"/>
              </a:spcBef>
              <a:buClr>
                <a:srgbClr val="ACD4E4"/>
              </a:buClr>
              <a:buSzPct val="95000"/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28 éoliennes en construction</a:t>
            </a:r>
          </a:p>
          <a:p>
            <a:pPr marL="285750" indent="-285750" eaLnBrk="1" hangingPunct="1">
              <a:spcBef>
                <a:spcPts val="900"/>
              </a:spcBef>
              <a:buClr>
                <a:srgbClr val="ACD4E4"/>
              </a:buClr>
              <a:buSzPct val="95000"/>
              <a:buFont typeface="Wingdings" panose="05000000000000000000" pitchFamily="2" charset="2"/>
              <a:buChar char="ü"/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</a:endParaRPr>
          </a:p>
          <a:p>
            <a:pPr marL="285750" indent="-285750" eaLnBrk="1" hangingPunct="1">
              <a:spcBef>
                <a:spcPts val="900"/>
              </a:spcBef>
              <a:buClr>
                <a:srgbClr val="ACD4E4"/>
              </a:buClr>
              <a:buSzPct val="95000"/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 Exploitation en RW: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Dour-Quiévrain (2005)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Quévy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(2008)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Tournai (2010)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Frasnes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-lez-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Anvaing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(2012)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La Louvière (2016)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Nivelles (2017)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Extension La Louvière (2020)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Courcelles (2022)</a:t>
            </a:r>
          </a:p>
          <a:p>
            <a:pPr lvl="2" eaLnBrk="1" hangingPunct="1">
              <a:lnSpc>
                <a:spcPct val="100000"/>
              </a:lnSpc>
              <a:spcBef>
                <a:spcPts val="650"/>
              </a:spcBef>
              <a:buClr>
                <a:srgbClr val="ACD4E4"/>
              </a:buClr>
              <a:buSzPct val="70000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ea typeface="SimSun" pitchFamily="2" charset="-122"/>
              </a:rPr>
              <a:t> - Parc éolien de Tournai Ouest (2023)</a:t>
            </a:r>
          </a:p>
        </p:txBody>
      </p:sp>
      <p:pic>
        <p:nvPicPr>
          <p:cNvPr id="7" name="Google Shape;94;p1">
            <a:extLst>
              <a:ext uri="{FF2B5EF4-FFF2-40B4-BE49-F238E27FC236}">
                <a16:creationId xmlns:a16="http://schemas.microsoft.com/office/drawing/2014/main" id="{FB0DA3AB-8070-086F-8CF8-D3824E57FB23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59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7A2E2D-34E4-A942-BC34-9B85A3198CB2}"/>
              </a:ext>
            </a:extLst>
          </p:cNvPr>
          <p:cNvSpPr/>
          <p:nvPr/>
        </p:nvSpPr>
        <p:spPr>
          <a:xfrm>
            <a:off x="6018490" y="19043"/>
            <a:ext cx="6179733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E163CD5-14E0-7943-B532-F3DBA5D0FF44}"/>
              </a:ext>
            </a:extLst>
          </p:cNvPr>
          <p:cNvSpPr/>
          <p:nvPr/>
        </p:nvSpPr>
        <p:spPr>
          <a:xfrm>
            <a:off x="2562203" y="1499488"/>
            <a:ext cx="902679" cy="9026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554">
              <a:defRPr/>
            </a:pPr>
            <a:endParaRPr sz="1224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03600-034D-0045-935A-EAF478D02418}"/>
              </a:ext>
            </a:extLst>
          </p:cNvPr>
          <p:cNvSpPr txBox="1"/>
          <p:nvPr/>
        </p:nvSpPr>
        <p:spPr>
          <a:xfrm>
            <a:off x="2480178" y="2488622"/>
            <a:ext cx="1179678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19</a:t>
            </a:r>
            <a:r>
              <a:rPr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:00 - </a:t>
            </a:r>
            <a:r>
              <a:rPr lang="nl-BE"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</a:t>
            </a:r>
            <a:r>
              <a:rPr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18F39A5-B314-0948-A822-A2AAE4BE8726}"/>
              </a:ext>
            </a:extLst>
          </p:cNvPr>
          <p:cNvSpPr txBox="1"/>
          <p:nvPr/>
        </p:nvSpPr>
        <p:spPr>
          <a:xfrm>
            <a:off x="8527801" y="2490058"/>
            <a:ext cx="1184022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20: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00 - 2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</a:t>
            </a:r>
            <a:endParaRPr sz="1798" b="1" dirty="0">
              <a:solidFill>
                <a:prstClr val="white"/>
              </a:solidFill>
              <a:latin typeface="Barlow Condensed SemiBold" pitchFamily="2" charset="77"/>
              <a:cs typeface="Big Caslon Medium" panose="02000603090000020003" pitchFamily="2" charset="-79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0EDE7859-4773-4C40-B5D6-A68866700ABD}"/>
              </a:ext>
            </a:extLst>
          </p:cNvPr>
          <p:cNvSpPr txBox="1"/>
          <p:nvPr/>
        </p:nvSpPr>
        <p:spPr>
          <a:xfrm>
            <a:off x="7444529" y="3429001"/>
            <a:ext cx="3754135" cy="16007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285486" lvl="1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Questions </a:t>
            </a: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–</a:t>
            </a: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 </a:t>
            </a:r>
            <a:r>
              <a:rPr lang="fr-FR" dirty="0">
                <a:solidFill>
                  <a:prstClr val="white"/>
                </a:solidFill>
                <a:latin typeface="DINPro" panose="020B0504020101020102" pitchFamily="34" charset="0"/>
              </a:rPr>
              <a:t>R</a:t>
            </a:r>
            <a:r>
              <a:rPr dirty="0" err="1">
                <a:solidFill>
                  <a:prstClr val="white"/>
                </a:solidFill>
                <a:latin typeface="DINPro" panose="020B0504020101020102" pitchFamily="34" charset="0"/>
              </a:rPr>
              <a:t>éponses</a:t>
            </a:r>
            <a:endParaRPr lang="fr-FR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0" lvl="1" defTabSz="913554">
              <a:spcBef>
                <a:spcPts val="400"/>
              </a:spcBef>
              <a:buClr>
                <a:prstClr val="white"/>
              </a:buClr>
              <a:defRPr/>
            </a:pPr>
            <a:endParaRPr lang="nl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Conclusions et fin de la réunion</a:t>
            </a:r>
          </a:p>
          <a:p>
            <a:pPr defTabSz="913554">
              <a:spcBef>
                <a:spcPts val="400"/>
              </a:spcBef>
              <a:buClr>
                <a:prstClr val="white"/>
              </a:buClr>
              <a:defRPr/>
            </a:pPr>
            <a:endParaRPr lang="fr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Moment d’échanges informels</a:t>
            </a:r>
          </a:p>
        </p:txBody>
      </p:sp>
      <p:pic>
        <p:nvPicPr>
          <p:cNvPr id="17" name="Image 16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5DE3361E-CA58-0D4D-8386-8AF120A0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985" y="1499488"/>
            <a:ext cx="899655" cy="899655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5D07631-0339-9F42-A1A2-4D5FA024E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rmAutofit fontScale="90000"/>
          </a:bodyPr>
          <a:lstStyle/>
          <a:p>
            <a:r>
              <a:rPr lang="fr-FR" dirty="0"/>
              <a:t>Déroulé de la réunion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4CB51A-3F46-D24D-AED0-434DFF238566}"/>
              </a:ext>
            </a:extLst>
          </p:cNvPr>
          <p:cNvSpPr/>
          <p:nvPr/>
        </p:nvSpPr>
        <p:spPr>
          <a:xfrm>
            <a:off x="5977574" y="116175"/>
            <a:ext cx="3876648" cy="58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fr-FR" sz="3197" b="1" dirty="0">
                <a:solidFill>
                  <a:prstClr val="white"/>
                </a:solidFill>
                <a:latin typeface="Barlow Condensed SemiBold" pitchFamily="2" charset="77"/>
              </a:rPr>
              <a:t>LA RÉUNION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69FB9-CCBF-4D31-5C3B-8A1BA7751FD5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A06F5D-D167-AE1F-FA87-3B9B357187CD}"/>
              </a:ext>
            </a:extLst>
          </p:cNvPr>
          <p:cNvSpPr txBox="1"/>
          <p:nvPr/>
        </p:nvSpPr>
        <p:spPr>
          <a:xfrm>
            <a:off x="717994" y="3413046"/>
            <a:ext cx="5226327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par les orateurs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de Ventis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rgbClr val="00CC00"/>
                </a:solidFill>
                <a:latin typeface="DINPro" panose="020B0504020101020102" pitchFamily="34" charset="0"/>
              </a:rPr>
              <a:t>Présentation du projet</a:t>
            </a:r>
            <a:endParaRPr lang="fr-BE" altLang="fr-FR" dirty="0">
              <a:highlight>
                <a:srgbClr val="FFFF00"/>
              </a:highlight>
              <a:latin typeface="DINPro" panose="020B0504020101020102" pitchFamily="34" charset="0"/>
            </a:endParaRPr>
          </a:p>
          <a:p>
            <a:pPr lvl="1"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prstClr val="black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contenu d’une EIE (CSD)</a:t>
            </a:r>
          </a:p>
          <a:p>
            <a:pPr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</p:txBody>
      </p:sp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D147981C-71EA-8277-744A-978E9E45CFB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021243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0" grpId="0"/>
      <p:bldP spid="11" grpId="0"/>
      <p:bldP spid="13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299801-FAE3-38B6-E999-845373BB17B2}"/>
              </a:ext>
            </a:extLst>
          </p:cNvPr>
          <p:cNvSpPr/>
          <p:nvPr/>
        </p:nvSpPr>
        <p:spPr>
          <a:xfrm>
            <a:off x="-71363" y="0"/>
            <a:ext cx="872995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ACD4E4"/>
                </a:solidFill>
              </a:rPr>
              <a:t>Contexte global / objectifs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952499" y="112341"/>
            <a:ext cx="1910621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163153-396B-0DEA-F707-6D1AC1538BC1}"/>
              </a:ext>
            </a:extLst>
          </p:cNvPr>
          <p:cNvSpPr txBox="1">
            <a:spLocks/>
          </p:cNvSpPr>
          <p:nvPr/>
        </p:nvSpPr>
        <p:spPr>
          <a:xfrm>
            <a:off x="1164517" y="1053140"/>
            <a:ext cx="10664598" cy="548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Changements climatiques : qui en doute encore aujourd’hui ?</a:t>
            </a:r>
          </a:p>
          <a:p>
            <a:pPr algn="just">
              <a:spcBef>
                <a:spcPts val="1200"/>
              </a:spcBef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Tensions géopolitiques. Invasion de l’Ukraine par la Russie. Crise énergétique.</a:t>
            </a:r>
          </a:p>
          <a:p>
            <a:pPr algn="just">
              <a:spcBef>
                <a:spcPts val="1200"/>
              </a:spcBef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Risques liés à notre dépendance énergétique.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Nécessité d’une transition rapide vers une énergie propre. </a:t>
            </a:r>
          </a:p>
          <a:p>
            <a:pPr algn="just"/>
            <a:endParaRPr lang="fr-BE" sz="1700" dirty="0">
              <a:latin typeface="DINPro" panose="020B0504020101020102"/>
            </a:endParaRPr>
          </a:p>
          <a:p>
            <a:pPr algn="just"/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Plan «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 </a:t>
            </a:r>
            <a:r>
              <a:rPr lang="fr-FR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REPowerEU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 : Action européenne conjointe pour une énergie plus abordable, plus sûre et plus durable » </a:t>
            </a:r>
          </a:p>
          <a:p>
            <a:pPr algn="just"/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=&gt; </a:t>
            </a:r>
            <a:r>
              <a:rPr lang="fr-FR" sz="1700" i="1" dirty="0">
                <a:solidFill>
                  <a:srgbClr val="00B0F0"/>
                </a:solidFill>
                <a:latin typeface="DINPro" panose="020B0504020101020102"/>
              </a:rPr>
              <a:t>l’accélération de la transition écologique et le recours aux énergies vertes permettra non seulement de réduire nos émissions, mais également de réduire la dépendance à l’égard des importations de combustibles fossiles et de se prémunir contre les hausses de prix de l’énergie.</a:t>
            </a:r>
            <a:r>
              <a:rPr lang="fr-FR" sz="1700" dirty="0">
                <a:solidFill>
                  <a:srgbClr val="00B0F0"/>
                </a:solidFill>
                <a:latin typeface="DINPro" panose="020B0504020101020102"/>
              </a:rPr>
              <a:t> </a:t>
            </a:r>
          </a:p>
          <a:p>
            <a:pPr algn="just"/>
            <a:endParaRPr lang="fr-FR" sz="1700" dirty="0">
              <a:solidFill>
                <a:srgbClr val="00B0F0"/>
              </a:solidFill>
              <a:latin typeface="DINPro" panose="020B0504020101020102"/>
            </a:endParaRPr>
          </a:p>
          <a:p>
            <a:pPr marL="285750" indent="-285750" algn="just">
              <a:buClr>
                <a:srgbClr val="ACD4E4"/>
              </a:buClr>
              <a:buFont typeface="Wingdings" panose="05000000000000000000" pitchFamily="2" charset="2"/>
              <a:buChar char="ü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Objectifs Europe 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Pour 2030, au moins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55% de réduction des émissions de GES par rapport à 1990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Pour 2030, 9% de réduction de la consommation finale d’énergie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par rapport à 2020</a:t>
            </a:r>
            <a:endParaRPr lang="fr-BE" sz="1700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rgbClr val="00B0F0"/>
                </a:solidFill>
                <a:latin typeface="DINPro" panose="020B0504020101020102"/>
              </a:rPr>
              <a:t>En 2030, 40% de la production d’énergie devra provenir de SER.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fr-BE" sz="1700" dirty="0">
              <a:solidFill>
                <a:srgbClr val="00B0F0"/>
              </a:solidFill>
              <a:latin typeface="DINPro" panose="020B0504020101020102"/>
            </a:endParaRPr>
          </a:p>
          <a:p>
            <a:pPr marL="285750" indent="-285750" algn="just">
              <a:buClr>
                <a:srgbClr val="ACD4E4"/>
              </a:buClr>
              <a:buFont typeface="Wingdings" panose="05000000000000000000" pitchFamily="2" charset="2"/>
              <a:buChar char="ü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Objectifs RW 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Pour 2030, 55% de réduction des émissions de GES par rapport à 1990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Entre 2020 et 2030, 11,45%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de réduction de la consommation finale d’énergie par rapport au scénario de référence</a:t>
            </a:r>
            <a:endParaRPr lang="fr-BE" sz="1700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BE" sz="1700" dirty="0">
                <a:solidFill>
                  <a:srgbClr val="00B0F0"/>
                </a:solidFill>
                <a:latin typeface="DINPro" panose="020B0504020101020102"/>
              </a:rPr>
              <a:t>En 2030, production annuelle éolienne de  6.200 GWh (2020:  2.503 GWh pour 1.064 MW installés)</a:t>
            </a:r>
          </a:p>
          <a:p>
            <a:pPr algn="just"/>
            <a:endParaRPr lang="fr-BE" sz="1800" dirty="0">
              <a:solidFill>
                <a:srgbClr val="00B0F0"/>
              </a:solidFill>
              <a:latin typeface="DINPro" panose="020B0504020101020102"/>
            </a:endParaRPr>
          </a:p>
          <a:p>
            <a:pPr algn="just"/>
            <a:endParaRPr lang="fr-BE" sz="1800" b="1" dirty="0">
              <a:solidFill>
                <a:srgbClr val="00B0F0"/>
              </a:solidFill>
              <a:latin typeface="Blue Highway" panose="020B0603020202000104"/>
            </a:endParaRPr>
          </a:p>
          <a:p>
            <a:pPr algn="just"/>
            <a:endParaRPr lang="fr-BE" sz="1800" dirty="0">
              <a:solidFill>
                <a:schemeClr val="accent3">
                  <a:lumMod val="75000"/>
                </a:schemeClr>
              </a:solidFill>
              <a:latin typeface="Blue Highway" panose="020B0603020202000104"/>
            </a:endParaRPr>
          </a:p>
          <a:p>
            <a:pPr algn="just"/>
            <a:endParaRPr lang="fr-BE" sz="1800" dirty="0">
              <a:solidFill>
                <a:schemeClr val="accent3">
                  <a:lumMod val="75000"/>
                </a:schemeClr>
              </a:solidFill>
              <a:latin typeface="Blue Highway" panose="020B0603020202000104"/>
            </a:endParaRPr>
          </a:p>
        </p:txBody>
      </p:sp>
      <p:pic>
        <p:nvPicPr>
          <p:cNvPr id="4" name="Google Shape;94;p1">
            <a:extLst>
              <a:ext uri="{FF2B5EF4-FFF2-40B4-BE49-F238E27FC236}">
                <a16:creationId xmlns:a16="http://schemas.microsoft.com/office/drawing/2014/main" id="{3130070F-5E75-1CDE-2547-213F2F317E6C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5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87C335-371C-53D8-2090-2713CF5DD588}"/>
              </a:ext>
            </a:extLst>
          </p:cNvPr>
          <p:cNvSpPr/>
          <p:nvPr/>
        </p:nvSpPr>
        <p:spPr>
          <a:xfrm>
            <a:off x="-71363" y="0"/>
            <a:ext cx="872995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ACD4E4"/>
                </a:solidFill>
              </a:rPr>
              <a:t>Projet : historique et </a:t>
            </a:r>
            <a:r>
              <a:rPr lang="fr-FR" dirty="0" err="1">
                <a:solidFill>
                  <a:srgbClr val="ACD4E4"/>
                </a:solidFill>
              </a:rPr>
              <a:t>next</a:t>
            </a:r>
            <a:r>
              <a:rPr lang="fr-FR" dirty="0">
                <a:solidFill>
                  <a:srgbClr val="ACD4E4"/>
                </a:solidFill>
              </a:rPr>
              <a:t> </a:t>
            </a:r>
            <a:r>
              <a:rPr lang="fr-FR" dirty="0" err="1">
                <a:solidFill>
                  <a:srgbClr val="ACD4E4"/>
                </a:solidFill>
              </a:rPr>
              <a:t>step</a:t>
            </a:r>
            <a:endParaRPr lang="fr-FR" dirty="0">
              <a:solidFill>
                <a:srgbClr val="ACD4E4"/>
              </a:solidFill>
            </a:endParaRP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1002889" y="112341"/>
            <a:ext cx="1860231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1C06424-A185-3E56-F1A2-6B9C758F2512}"/>
              </a:ext>
            </a:extLst>
          </p:cNvPr>
          <p:cNvSpPr txBox="1">
            <a:spLocks/>
          </p:cNvSpPr>
          <p:nvPr/>
        </p:nvSpPr>
        <p:spPr>
          <a:xfrm>
            <a:off x="1665158" y="2062065"/>
            <a:ext cx="9764739" cy="548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2000" b="1" dirty="0">
              <a:solidFill>
                <a:schemeClr val="accent6">
                  <a:lumMod val="75000"/>
                </a:schemeClr>
              </a:solidFill>
              <a:latin typeface="Blue Highway" panose="020B0603020202000104"/>
            </a:endParaRPr>
          </a:p>
          <a:p>
            <a:r>
              <a:rPr lang="fr-BE" sz="2000" b="1" dirty="0">
                <a:solidFill>
                  <a:schemeClr val="accent6">
                    <a:lumMod val="75000"/>
                  </a:schemeClr>
                </a:solidFill>
                <a:latin typeface="DINPro" panose="020B0504020101020102"/>
              </a:rPr>
              <a:t>1. Pré-étude de faisabilité</a:t>
            </a:r>
          </a:p>
          <a:p>
            <a:endParaRPr lang="fr-BE" sz="2000" b="1" dirty="0">
              <a:solidFill>
                <a:schemeClr val="accent6">
                  <a:lumMod val="75000"/>
                </a:schemeClr>
              </a:solidFill>
              <a:latin typeface="DINPro" panose="020B0504020101020102"/>
              <a:cs typeface="Calibri Light"/>
            </a:endParaRPr>
          </a:p>
          <a:p>
            <a:r>
              <a:rPr lang="fr-BE" sz="2000" b="1" dirty="0">
                <a:solidFill>
                  <a:schemeClr val="accent5">
                    <a:lumMod val="75000"/>
                  </a:schemeClr>
                </a:solidFill>
                <a:latin typeface="DINPro" panose="020B0504020101020102"/>
              </a:rPr>
              <a:t>2. RIP (16 mai 2023)</a:t>
            </a:r>
          </a:p>
          <a:p>
            <a:endParaRPr lang="fr-BE" sz="2000" b="1" dirty="0">
              <a:solidFill>
                <a:srgbClr val="00B0F0"/>
              </a:solidFill>
              <a:latin typeface="DINPro" panose="020B0504020101020102"/>
            </a:endParaRPr>
          </a:p>
          <a:p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latin typeface="DINPro" panose="020B0504020101020102"/>
              </a:rPr>
              <a:t>3. EIE</a:t>
            </a:r>
          </a:p>
          <a:p>
            <a:endParaRPr lang="fr-BE" sz="2000" b="1" dirty="0">
              <a:solidFill>
                <a:schemeClr val="accent2">
                  <a:lumMod val="75000"/>
                </a:schemeClr>
              </a:solidFill>
              <a:latin typeface="DINPro" panose="020B0504020101020102"/>
            </a:endParaRPr>
          </a:p>
          <a:p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latin typeface="DINPro" panose="020B0504020101020102"/>
              </a:rPr>
              <a:t>4. Introduction de la demande de PU et enquête publique</a:t>
            </a:r>
          </a:p>
          <a:p>
            <a:endParaRPr lang="fr-BE" sz="2000" b="1" dirty="0">
              <a:solidFill>
                <a:srgbClr val="00B0F0"/>
              </a:solidFill>
              <a:latin typeface="Blue Highway" panose="020B0603020202000104"/>
            </a:endParaRPr>
          </a:p>
          <a:p>
            <a:endParaRPr lang="fr-BE" sz="2000" dirty="0">
              <a:solidFill>
                <a:schemeClr val="accent3">
                  <a:lumMod val="75000"/>
                </a:schemeClr>
              </a:solidFill>
              <a:latin typeface="Blue Highway" panose="020B0603020202000104"/>
            </a:endParaRPr>
          </a:p>
          <a:p>
            <a:endParaRPr lang="fr-BE" sz="2000" dirty="0">
              <a:solidFill>
                <a:schemeClr val="accent3">
                  <a:lumMod val="75000"/>
                </a:schemeClr>
              </a:solidFill>
              <a:latin typeface="Blue Highway" panose="020B0603020202000104"/>
            </a:endParaRPr>
          </a:p>
        </p:txBody>
      </p:sp>
      <p:pic>
        <p:nvPicPr>
          <p:cNvPr id="2" name="Google Shape;94;p1">
            <a:extLst>
              <a:ext uri="{FF2B5EF4-FFF2-40B4-BE49-F238E27FC236}">
                <a16:creationId xmlns:a16="http://schemas.microsoft.com/office/drawing/2014/main" id="{BA1E5633-AEBD-5596-688F-43EBD0232421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58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6276256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2300" dirty="0">
                <a:solidFill>
                  <a:srgbClr val="ACD4E4"/>
                </a:solidFill>
              </a:rPr>
              <a:t>Projet : caractéristiques projet nivelles </a:t>
            </a:r>
            <a:r>
              <a:rPr lang="fr-FR" sz="2300" dirty="0" err="1">
                <a:solidFill>
                  <a:srgbClr val="ACD4E4"/>
                </a:solidFill>
              </a:rPr>
              <a:t>gertrude</a:t>
            </a:r>
            <a:r>
              <a:rPr lang="fr-FR" sz="2300" dirty="0">
                <a:solidFill>
                  <a:srgbClr val="ACD4E4"/>
                </a:solidFill>
              </a:rPr>
              <a:t> 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467195" y="112341"/>
            <a:ext cx="2395926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9E9C992-B674-8D3B-426E-6D1F7940F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915659"/>
              </p:ext>
            </p:extLst>
          </p:nvPr>
        </p:nvGraphicFramePr>
        <p:xfrm>
          <a:off x="905025" y="810183"/>
          <a:ext cx="10381950" cy="2864485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187675">
                  <a:extLst>
                    <a:ext uri="{9D8B030D-6E8A-4147-A177-3AD203B41FA5}">
                      <a16:colId xmlns:a16="http://schemas.microsoft.com/office/drawing/2014/main" val="1280466741"/>
                    </a:ext>
                  </a:extLst>
                </a:gridCol>
                <a:gridCol w="6194275">
                  <a:extLst>
                    <a:ext uri="{9D8B030D-6E8A-4147-A177-3AD203B41FA5}">
                      <a16:colId xmlns:a16="http://schemas.microsoft.com/office/drawing/2014/main" val="3979371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Provinces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Brabant Wallon et Hainaut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47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Communes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Nivelles et Seneffe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944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Implantation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Au Sud du contournement Sud, le long du chemin de Fontaine Lévêque (Nivelles) et de la rue du Marais (Seneffe)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73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Nombre d’éoliennes 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20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Puissance nominale unitaire approximative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50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Hauteur totale envisagée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7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Production estimée (an.)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 GWh /an*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914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5EBC11B-7E68-61BD-8ED6-E0C7C69B2B03}"/>
              </a:ext>
            </a:extLst>
          </p:cNvPr>
          <p:cNvSpPr txBox="1">
            <a:spLocks/>
          </p:cNvSpPr>
          <p:nvPr/>
        </p:nvSpPr>
        <p:spPr>
          <a:xfrm>
            <a:off x="905024" y="5708700"/>
            <a:ext cx="9411336" cy="678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* Moyenne entre 9.000 MWh et 11.000 MWh par an et par éolienne</a:t>
            </a:r>
          </a:p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** Consommation moyenne annuelle par ménage : 3.700 kWh/an</a:t>
            </a:r>
          </a:p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*** 135 gr CO2/km et 15.000 km/an/voiture</a:t>
            </a:r>
            <a:endParaRPr lang="fr-BE" sz="1600" i="1" dirty="0">
              <a:solidFill>
                <a:schemeClr val="bg1">
                  <a:lumMod val="50000"/>
                </a:schemeClr>
              </a:solidFill>
              <a:latin typeface="Blue Highway" panose="020B0603020202000104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6AA42CF-422C-A271-CF28-827C0B41EB41}"/>
              </a:ext>
            </a:extLst>
          </p:cNvPr>
          <p:cNvSpPr txBox="1">
            <a:spLocks/>
          </p:cNvSpPr>
          <p:nvPr/>
        </p:nvSpPr>
        <p:spPr>
          <a:xfrm>
            <a:off x="1014428" y="3890764"/>
            <a:ext cx="9764739" cy="548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 b="1" dirty="0">
                <a:solidFill>
                  <a:srgbClr val="00B0F0"/>
                </a:solidFill>
                <a:latin typeface="Blue Highway" panose="020B0603020202000104"/>
              </a:rPr>
              <a:t>Pour un productible de 50 GWh/an :</a:t>
            </a:r>
            <a:endParaRPr lang="fr-BE" sz="1800" dirty="0">
              <a:solidFill>
                <a:schemeClr val="accent3">
                  <a:lumMod val="75000"/>
                </a:schemeClr>
              </a:solidFill>
              <a:latin typeface="Blue Highway" panose="020B0603020202000104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25D3747-946A-E7EE-E4B1-7128038D11C0}"/>
              </a:ext>
            </a:extLst>
          </p:cNvPr>
          <p:cNvSpPr txBox="1">
            <a:spLocks/>
          </p:cNvSpPr>
          <p:nvPr/>
        </p:nvSpPr>
        <p:spPr>
          <a:xfrm>
            <a:off x="7992954" y="3690551"/>
            <a:ext cx="3800641" cy="678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1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Gwh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lue Highway"/>
                <a:ea typeface="+mj-lt"/>
                <a:cs typeface="+mj-lt"/>
              </a:rPr>
              <a:t> = 1.000 MWh = 1.000.000 kWh</a:t>
            </a:r>
            <a:endParaRPr lang="fr-BE" sz="1600" i="1" dirty="0">
              <a:solidFill>
                <a:schemeClr val="bg1">
                  <a:lumMod val="50000"/>
                </a:schemeClr>
              </a:solidFill>
              <a:latin typeface="Blue Highway" panose="020B0603020202000104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CA9AF74-3824-3CC0-883A-BCE64BA30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43170"/>
              </p:ext>
            </p:extLst>
          </p:nvPr>
        </p:nvGraphicFramePr>
        <p:xfrm>
          <a:off x="905024" y="4240583"/>
          <a:ext cx="10381949" cy="13817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187676">
                  <a:extLst>
                    <a:ext uri="{9D8B030D-6E8A-4147-A177-3AD203B41FA5}">
                      <a16:colId xmlns:a16="http://schemas.microsoft.com/office/drawing/2014/main" val="1280466741"/>
                    </a:ext>
                  </a:extLst>
                </a:gridCol>
                <a:gridCol w="6194273">
                  <a:extLst>
                    <a:ext uri="{9D8B030D-6E8A-4147-A177-3AD203B41FA5}">
                      <a16:colId xmlns:a16="http://schemas.microsoft.com/office/drawing/2014/main" val="3979371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Equivalent à la conso. annuelle d’environ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14.285 ménages wallons 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825176"/>
                  </a:ext>
                </a:extLst>
              </a:tr>
              <a:tr h="489439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Tonnes de CO</a:t>
                      </a:r>
                      <a:r>
                        <a:rPr lang="fr-FR" baseline="-25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économisées par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Plus de 22.000 t </a:t>
                      </a:r>
                      <a:r>
                        <a:rPr lang="fr-FR" sz="18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éq</a:t>
                      </a:r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CO2</a:t>
                      </a:r>
                    </a:p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Soit +/- 10.864 voitures***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Tonnes de CO</a:t>
                      </a:r>
                      <a:r>
                        <a:rPr lang="fr-FR" baseline="-25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 </a:t>
                      </a:r>
                      <a:r>
                        <a:rPr lang="fr-F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économisées sur 30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Plus de 660.000 t </a:t>
                      </a:r>
                      <a:r>
                        <a:rPr lang="fr-FR" sz="18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éq</a:t>
                      </a:r>
                      <a:r>
                        <a:rPr lang="fr-FR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CO2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Google Shape;94;p1">
            <a:extLst>
              <a:ext uri="{FF2B5EF4-FFF2-40B4-BE49-F238E27FC236}">
                <a16:creationId xmlns:a16="http://schemas.microsoft.com/office/drawing/2014/main" id="{E0970820-D5EB-AF3A-21BE-7EDF6032FDFB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580914" y="148747"/>
            <a:ext cx="1363602" cy="460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7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ACD4E4"/>
                </a:solidFill>
              </a:rPr>
              <a:t>Projet : situation géographique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467195" y="112341"/>
            <a:ext cx="2395926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D3D93AB2-9BB4-DC32-92FA-E5DB9CDA1A0A}"/>
              </a:ext>
            </a:extLst>
          </p:cNvPr>
          <p:cNvSpPr txBox="1">
            <a:spLocks/>
          </p:cNvSpPr>
          <p:nvPr/>
        </p:nvSpPr>
        <p:spPr>
          <a:xfrm rot="20464595">
            <a:off x="3360038" y="2918378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solidFill>
                  <a:srgbClr val="FF0000"/>
                </a:solidFill>
                <a:highlight>
                  <a:srgbClr val="FFFF00"/>
                </a:highlight>
              </a:rPr>
              <a:t>CARTE</a:t>
            </a:r>
          </a:p>
        </p:txBody>
      </p:sp>
      <p:pic>
        <p:nvPicPr>
          <p:cNvPr id="2" name="Google Shape;94;p1">
            <a:extLst>
              <a:ext uri="{FF2B5EF4-FFF2-40B4-BE49-F238E27FC236}">
                <a16:creationId xmlns:a16="http://schemas.microsoft.com/office/drawing/2014/main" id="{4F3E3C94-072C-46BA-C1E6-BCE10FA29382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817FCD-24A6-B21B-969B-465A4E845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11" b="2506"/>
          <a:stretch/>
        </p:blipFill>
        <p:spPr>
          <a:xfrm>
            <a:off x="1573163" y="728692"/>
            <a:ext cx="8677257" cy="57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4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ACD4E4"/>
                </a:solidFill>
              </a:rPr>
              <a:t>Projet : situation géographique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467195" y="112341"/>
            <a:ext cx="2395926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D3D93AB2-9BB4-DC32-92FA-E5DB9CDA1A0A}"/>
              </a:ext>
            </a:extLst>
          </p:cNvPr>
          <p:cNvSpPr txBox="1">
            <a:spLocks/>
          </p:cNvSpPr>
          <p:nvPr/>
        </p:nvSpPr>
        <p:spPr>
          <a:xfrm rot="20464595">
            <a:off x="3360038" y="2918378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solidFill>
                  <a:srgbClr val="FF0000"/>
                </a:solidFill>
                <a:highlight>
                  <a:srgbClr val="FFFF00"/>
                </a:highlight>
              </a:rPr>
              <a:t>CARTE</a:t>
            </a:r>
          </a:p>
        </p:txBody>
      </p:sp>
      <p:pic>
        <p:nvPicPr>
          <p:cNvPr id="2" name="Google Shape;94;p1">
            <a:extLst>
              <a:ext uri="{FF2B5EF4-FFF2-40B4-BE49-F238E27FC236}">
                <a16:creationId xmlns:a16="http://schemas.microsoft.com/office/drawing/2014/main" id="{4F3E3C94-072C-46BA-C1E6-BCE10FA29382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50E6AD-1F99-EDF9-D10C-1167580E8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3"/>
          <a:stretch/>
        </p:blipFill>
        <p:spPr>
          <a:xfrm>
            <a:off x="1604655" y="669132"/>
            <a:ext cx="8704758" cy="60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25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ACD4E4"/>
                </a:solidFill>
              </a:rPr>
              <a:t>Projet : situation géographique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467195" y="112341"/>
            <a:ext cx="2395926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D3D93AB2-9BB4-DC32-92FA-E5DB9CDA1A0A}"/>
              </a:ext>
            </a:extLst>
          </p:cNvPr>
          <p:cNvSpPr txBox="1">
            <a:spLocks/>
          </p:cNvSpPr>
          <p:nvPr/>
        </p:nvSpPr>
        <p:spPr>
          <a:xfrm rot="20464595">
            <a:off x="3360038" y="2918378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solidFill>
                  <a:srgbClr val="FF0000"/>
                </a:solidFill>
                <a:highlight>
                  <a:srgbClr val="FFFF00"/>
                </a:highlight>
              </a:rPr>
              <a:t>CARTE</a:t>
            </a:r>
          </a:p>
        </p:txBody>
      </p:sp>
      <p:pic>
        <p:nvPicPr>
          <p:cNvPr id="2" name="Google Shape;94;p1">
            <a:extLst>
              <a:ext uri="{FF2B5EF4-FFF2-40B4-BE49-F238E27FC236}">
                <a16:creationId xmlns:a16="http://schemas.microsoft.com/office/drawing/2014/main" id="{4F3E3C94-072C-46BA-C1E6-BCE10FA29382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288D7A-44BD-6D1D-C5D7-5BE0605AD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0"/>
          <a:stretch/>
        </p:blipFill>
        <p:spPr>
          <a:xfrm>
            <a:off x="1747222" y="743419"/>
            <a:ext cx="8468494" cy="58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696450" y="6381751"/>
            <a:ext cx="503238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55451" y="586042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www.sertius.be</a:t>
            </a: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1C2ADA43-C89B-5FC4-07B9-04F1DE341F0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21AC46AA-9CB6-866D-A3BE-BD87F1BF2B11}"/>
              </a:ext>
            </a:extLst>
          </p:cNvPr>
          <p:cNvSpPr txBox="1">
            <a:spLocks/>
          </p:cNvSpPr>
          <p:nvPr/>
        </p:nvSpPr>
        <p:spPr>
          <a:xfrm>
            <a:off x="2927794" y="2116665"/>
            <a:ext cx="6336412" cy="1080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4400" dirty="0">
                <a:solidFill>
                  <a:srgbClr val="ACD4E4"/>
                </a:solidFill>
              </a:rPr>
              <a:t>Merci pour votre attention</a:t>
            </a: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4C618E16-9906-66CA-A27B-24AB2A070BCF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460896" y="3423229"/>
            <a:ext cx="3270208" cy="110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274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7A2E2D-34E4-A942-BC34-9B85A3198CB2}"/>
              </a:ext>
            </a:extLst>
          </p:cNvPr>
          <p:cNvSpPr/>
          <p:nvPr/>
        </p:nvSpPr>
        <p:spPr>
          <a:xfrm>
            <a:off x="6018490" y="6343"/>
            <a:ext cx="6179733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E163CD5-14E0-7943-B532-F3DBA5D0FF44}"/>
              </a:ext>
            </a:extLst>
          </p:cNvPr>
          <p:cNvSpPr/>
          <p:nvPr/>
        </p:nvSpPr>
        <p:spPr>
          <a:xfrm>
            <a:off x="2562203" y="1499488"/>
            <a:ext cx="902679" cy="9026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554">
              <a:defRPr/>
            </a:pPr>
            <a:endParaRPr sz="1224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03600-034D-0045-935A-EAF478D02418}"/>
              </a:ext>
            </a:extLst>
          </p:cNvPr>
          <p:cNvSpPr txBox="1"/>
          <p:nvPr/>
        </p:nvSpPr>
        <p:spPr>
          <a:xfrm>
            <a:off x="2480178" y="2488622"/>
            <a:ext cx="1179678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fr-FR"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19</a:t>
            </a:r>
            <a:r>
              <a:rPr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:00 - </a:t>
            </a:r>
            <a:r>
              <a:rPr lang="nl-BE"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</a:t>
            </a:r>
            <a:r>
              <a:rPr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18F39A5-B314-0948-A822-A2AAE4BE8726}"/>
              </a:ext>
            </a:extLst>
          </p:cNvPr>
          <p:cNvSpPr txBox="1"/>
          <p:nvPr/>
        </p:nvSpPr>
        <p:spPr>
          <a:xfrm>
            <a:off x="8527801" y="2490058"/>
            <a:ext cx="1184022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20: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00 - 2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</a:t>
            </a:r>
            <a:endParaRPr sz="1798" b="1" dirty="0">
              <a:solidFill>
                <a:prstClr val="white"/>
              </a:solidFill>
              <a:latin typeface="Barlow Condensed SemiBold" pitchFamily="2" charset="77"/>
              <a:cs typeface="Big Caslon Medium" panose="02000603090000020003" pitchFamily="2" charset="-79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0EDE7859-4773-4C40-B5D6-A68866700ABD}"/>
              </a:ext>
            </a:extLst>
          </p:cNvPr>
          <p:cNvSpPr txBox="1"/>
          <p:nvPr/>
        </p:nvSpPr>
        <p:spPr>
          <a:xfrm>
            <a:off x="7444529" y="3429001"/>
            <a:ext cx="3754135" cy="1599136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285486" lvl="1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sz="1798" dirty="0">
                <a:solidFill>
                  <a:prstClr val="white"/>
                </a:solidFill>
                <a:latin typeface="DINPro" panose="020B0504020101020102" pitchFamily="34" charset="0"/>
              </a:rPr>
              <a:t>Questions </a:t>
            </a:r>
            <a:r>
              <a:rPr lang="fr-BE" sz="1798" dirty="0">
                <a:solidFill>
                  <a:prstClr val="white"/>
                </a:solidFill>
                <a:latin typeface="DINPro" panose="020B0504020101020102" pitchFamily="34" charset="0"/>
              </a:rPr>
              <a:t>–</a:t>
            </a:r>
            <a:r>
              <a:rPr sz="1798" dirty="0">
                <a:solidFill>
                  <a:prstClr val="white"/>
                </a:solidFill>
                <a:latin typeface="DINPro" panose="020B0504020101020102" pitchFamily="34" charset="0"/>
              </a:rPr>
              <a:t> </a:t>
            </a:r>
            <a:r>
              <a:rPr lang="fr-FR" sz="1798" dirty="0">
                <a:solidFill>
                  <a:prstClr val="white"/>
                </a:solidFill>
                <a:latin typeface="DINPro" panose="020B0504020101020102" pitchFamily="34" charset="0"/>
              </a:rPr>
              <a:t>R</a:t>
            </a:r>
            <a:r>
              <a:rPr sz="1798" dirty="0" err="1">
                <a:solidFill>
                  <a:prstClr val="white"/>
                </a:solidFill>
                <a:latin typeface="DINPro" panose="020B0504020101020102" pitchFamily="34" charset="0"/>
              </a:rPr>
              <a:t>éponses</a:t>
            </a: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0" lvl="1" defTabSz="913554">
              <a:spcBef>
                <a:spcPts val="400"/>
              </a:spcBef>
              <a:buClr>
                <a:prstClr val="white"/>
              </a:buClr>
              <a:defRPr/>
            </a:pPr>
            <a:endParaRPr lang="nl-BE" sz="1798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sz="1798" dirty="0">
                <a:solidFill>
                  <a:prstClr val="white"/>
                </a:solidFill>
                <a:latin typeface="DINPro" panose="020B0504020101020102" pitchFamily="34" charset="0"/>
              </a:rPr>
              <a:t>Conclusions et fin de la réunion</a:t>
            </a:r>
          </a:p>
          <a:p>
            <a:pPr defTabSz="913554">
              <a:spcBef>
                <a:spcPts val="400"/>
              </a:spcBef>
              <a:buClr>
                <a:prstClr val="white"/>
              </a:buClr>
              <a:defRPr/>
            </a:pPr>
            <a:endParaRPr lang="fr-BE" sz="1798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sz="1798" dirty="0">
                <a:solidFill>
                  <a:prstClr val="white"/>
                </a:solidFill>
                <a:latin typeface="DINPro" panose="020B0504020101020102" pitchFamily="34" charset="0"/>
              </a:rPr>
              <a:t>Moment d’échanges informels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78F4AC-D3C3-4B4A-9A72-E7FD566BFC9E}"/>
              </a:ext>
            </a:extLst>
          </p:cNvPr>
          <p:cNvSpPr txBox="1"/>
          <p:nvPr/>
        </p:nvSpPr>
        <p:spPr>
          <a:xfrm>
            <a:off x="717994" y="3413046"/>
            <a:ext cx="5226327" cy="194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projet par les demandeurs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de Ventis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projet</a:t>
            </a:r>
            <a:endParaRPr lang="fr-BE" altLang="fr-FR" sz="1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DINPro" panose="020B0504020101020102" pitchFamily="34" charset="0"/>
            </a:endParaRPr>
          </a:p>
          <a:p>
            <a:pPr lvl="1"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sz="1798" dirty="0">
              <a:solidFill>
                <a:prstClr val="black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srgbClr val="00CC00"/>
              </a:buClr>
              <a:buFont typeface="Wingdings" pitchFamily="2" charset="2"/>
              <a:buChar char="ü"/>
              <a:defRPr/>
            </a:pPr>
            <a:r>
              <a:rPr lang="fr-BE" altLang="fr-FR" sz="1798" dirty="0">
                <a:solidFill>
                  <a:srgbClr val="00CC00"/>
                </a:solidFill>
                <a:latin typeface="DINPro" panose="020B0504020101020102" pitchFamily="34" charset="0"/>
              </a:rPr>
              <a:t>Présentation du contenu d’une EIE (CSD)</a:t>
            </a:r>
          </a:p>
          <a:p>
            <a:pPr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sz="1798" dirty="0">
              <a:solidFill>
                <a:srgbClr val="00CC00"/>
              </a:solidFill>
              <a:latin typeface="DINPro" panose="020B0504020101020102" pitchFamily="34" charset="0"/>
            </a:endParaRPr>
          </a:p>
        </p:txBody>
      </p:sp>
      <p:pic>
        <p:nvPicPr>
          <p:cNvPr id="17" name="Image 16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5DE3361E-CA58-0D4D-8386-8AF120A0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985" y="1499488"/>
            <a:ext cx="899655" cy="899655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5D07631-0339-9F42-A1A2-4D5FA024E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rmAutofit fontScale="90000"/>
          </a:bodyPr>
          <a:lstStyle/>
          <a:p>
            <a:r>
              <a:rPr lang="fr-FR" dirty="0"/>
              <a:t>Déroulé de la réunion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4CB51A-3F46-D24D-AED0-434DFF238566}"/>
              </a:ext>
            </a:extLst>
          </p:cNvPr>
          <p:cNvSpPr/>
          <p:nvPr/>
        </p:nvSpPr>
        <p:spPr>
          <a:xfrm>
            <a:off x="5977574" y="116175"/>
            <a:ext cx="3876648" cy="58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fr-FR" sz="3197" b="1" dirty="0">
                <a:solidFill>
                  <a:prstClr val="white"/>
                </a:solidFill>
                <a:latin typeface="Barlow Condensed SemiBold" pitchFamily="2" charset="77"/>
              </a:rPr>
              <a:t>LA RÉUNION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69FB9-CCBF-4D31-5C3B-8A1BA7751FD5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ABD4E18A-4007-D960-5A45-0D619DE5A56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417175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0" grpId="0"/>
      <p:bldP spid="11" grpId="0"/>
      <p:bldP spid="13" grpId="0"/>
      <p:bldP spid="1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C92510-8219-A146-BF96-51B858966A58}"/>
              </a:ext>
            </a:extLst>
          </p:cNvPr>
          <p:cNvSpPr/>
          <p:nvPr/>
        </p:nvSpPr>
        <p:spPr>
          <a:xfrm>
            <a:off x="5639" y="6345"/>
            <a:ext cx="7719532" cy="6851656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7ADDCE-18EE-AD4F-8CB1-077C6CB257F3}"/>
              </a:ext>
            </a:extLst>
          </p:cNvPr>
          <p:cNvSpPr txBox="1"/>
          <p:nvPr/>
        </p:nvSpPr>
        <p:spPr>
          <a:xfrm>
            <a:off x="987646" y="3429000"/>
            <a:ext cx="6151264" cy="119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RÉUNION D’INFORMATION PRÉALABLE</a:t>
            </a:r>
          </a:p>
          <a:p>
            <a:pPr defTabSz="913554">
              <a:defRPr/>
            </a:pPr>
            <a:endParaRPr lang="fr-FR" sz="3597" b="1" dirty="0">
              <a:solidFill>
                <a:prstClr val="black"/>
              </a:solidFill>
              <a:latin typeface="Barlow Condensed SemiBold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A8BCA7-731E-E446-8C24-11963560E53A}"/>
              </a:ext>
            </a:extLst>
          </p:cNvPr>
          <p:cNvSpPr txBox="1"/>
          <p:nvPr/>
        </p:nvSpPr>
        <p:spPr>
          <a:xfrm>
            <a:off x="5338320" y="4028609"/>
            <a:ext cx="1646605" cy="522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>
              <a:defRPr/>
            </a:pPr>
            <a:r>
              <a:rPr lang="fr-FR" sz="2797" b="1" dirty="0">
                <a:solidFill>
                  <a:schemeClr val="bg1"/>
                </a:solidFill>
                <a:latin typeface="Barlow Condensed SemiBold" pitchFamily="2" charset="77"/>
              </a:rPr>
              <a:t>16/05/2023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593768-742E-D14D-AF54-65EE81657C92}"/>
              </a:ext>
            </a:extLst>
          </p:cNvPr>
          <p:cNvSpPr txBox="1"/>
          <p:nvPr/>
        </p:nvSpPr>
        <p:spPr>
          <a:xfrm>
            <a:off x="987646" y="3060010"/>
            <a:ext cx="508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>
              <a:defRPr/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Light" panose="00000406000000000000" pitchFamily="2" charset="0"/>
                <a:cs typeface="Big Caslon Medium" panose="02000603090000020003" pitchFamily="2" charset="-79"/>
              </a:rPr>
              <a:t>DEMANDE PERMIS CLASSE 1 – </a:t>
            </a:r>
            <a:r>
              <a:rPr lang="fr-F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Light" panose="00000406000000000000" pitchFamily="2" charset="0"/>
                <a:ea typeface="Avenir"/>
                <a:cs typeface="Avenir"/>
                <a:sym typeface="Avenir"/>
              </a:rPr>
              <a:t>Projet Parc éolien Nivelles 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Light" panose="00000406000000000000" pitchFamily="2" charset="0"/>
                <a:ea typeface="Avenir"/>
                <a:cs typeface="Avenir"/>
                <a:sym typeface="Avenir"/>
              </a:rPr>
              <a:t>G</a:t>
            </a:r>
            <a:r>
              <a:rPr lang="fr-F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Light" panose="00000406000000000000" pitchFamily="2" charset="0"/>
                <a:ea typeface="Avenir"/>
                <a:cs typeface="Avenir"/>
                <a:sym typeface="Avenir"/>
              </a:rPr>
              <a:t>ertrude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Barlow Condensed Light" panose="00000406000000000000" pitchFamily="2" charset="0"/>
              <a:cs typeface="Big Caslon Medium" panose="02000603090000020003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6F8B9E-D11D-2313-A066-D5DB342B369F}"/>
              </a:ext>
            </a:extLst>
          </p:cNvPr>
          <p:cNvSpPr/>
          <p:nvPr/>
        </p:nvSpPr>
        <p:spPr>
          <a:xfrm>
            <a:off x="7876308" y="5543436"/>
            <a:ext cx="4315691" cy="1314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ED7291B7-0072-1DBE-DDCF-171A565ABF5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19649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8C58E0-F9C6-CB48-17FB-6644EDE92C56}"/>
              </a:ext>
            </a:extLst>
          </p:cNvPr>
          <p:cNvSpPr/>
          <p:nvPr/>
        </p:nvSpPr>
        <p:spPr>
          <a:xfrm>
            <a:off x="-71363" y="0"/>
            <a:ext cx="872995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81074" y="429154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ACD4E4"/>
                </a:solidFill>
              </a:rPr>
              <a:t>EIE : Étude d’incidences sur l’environnement</a:t>
            </a: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952499" y="112341"/>
            <a:ext cx="1910621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A42D7E-D525-B31D-E0E2-14B675857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780" y="250667"/>
            <a:ext cx="1910622" cy="3569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C9E09E-9960-1C69-F342-40E2D7FD10AD}"/>
              </a:ext>
            </a:extLst>
          </p:cNvPr>
          <p:cNvSpPr txBox="1"/>
          <p:nvPr/>
        </p:nvSpPr>
        <p:spPr>
          <a:xfrm>
            <a:off x="3047999" y="229241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Pro" panose="020B0504020101020102"/>
              </a:rPr>
              <a:t>Alessandra </a:t>
            </a:r>
            <a:r>
              <a:rPr lang="fr-BE" sz="2400" b="1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Pro" panose="020B0504020101020102"/>
              </a:rPr>
              <a:t>Hollogne</a:t>
            </a:r>
            <a:r>
              <a:rPr lang="fr-BE" sz="24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Pro" panose="020B0504020101020102"/>
              </a:rPr>
              <a:t> – CSD Ingénieurs</a:t>
            </a:r>
            <a:endParaRPr lang="fr-BE" sz="2400" b="1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01EF15-02A8-D78F-08C7-8A8199F6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057" y="3117736"/>
            <a:ext cx="4893885" cy="914359"/>
          </a:xfrm>
          <a:prstGeom prst="rect">
            <a:avLst/>
          </a:prstGeom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1830DBD9-0856-3125-F4E4-151ADE7BCF6E}"/>
              </a:ext>
            </a:extLst>
          </p:cNvPr>
          <p:cNvSpPr txBox="1">
            <a:spLocks/>
          </p:cNvSpPr>
          <p:nvPr/>
        </p:nvSpPr>
        <p:spPr>
          <a:xfrm>
            <a:off x="10935091" y="6126024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1/16 </a:t>
            </a:r>
          </a:p>
        </p:txBody>
      </p:sp>
    </p:spTree>
    <p:extLst>
      <p:ext uri="{BB962C8B-B14F-4D97-AF65-F5344CB8AC3E}">
        <p14:creationId xmlns:p14="http://schemas.microsoft.com/office/powerpoint/2010/main" val="21361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80395B-6371-52F1-BA48-EE598A2AFCA9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Imposée par la législation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Pourquoi une étude d’incidences sur l’environnement ?</a:t>
            </a:r>
            <a:endParaRPr lang="fr-CH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15596" y="1791479"/>
            <a:ext cx="11134801" cy="4334113"/>
          </a:xfrm>
        </p:spPr>
        <p:txBody>
          <a:bodyPr/>
          <a:lstStyle/>
          <a:p>
            <a:r>
              <a:rPr lang="fr-FR" sz="1800" dirty="0"/>
              <a:t>Les caractéristiques du projet sont telles qu’une étude d’incidences est imposée par la législation (P ≥ 3 MW)</a:t>
            </a:r>
          </a:p>
          <a:p>
            <a:r>
              <a:rPr lang="fr-FR" sz="1800" dirty="0"/>
              <a:t>La procédure est régie par le « </a:t>
            </a:r>
            <a:r>
              <a:rPr lang="fr-FR" sz="1800" dirty="0">
                <a:solidFill>
                  <a:srgbClr val="53A0C3"/>
                </a:solidFill>
              </a:rPr>
              <a:t>Code de l’Environnement </a:t>
            </a:r>
            <a:r>
              <a:rPr lang="fr-FR" sz="1800" dirty="0"/>
              <a:t>» et le « </a:t>
            </a:r>
            <a:r>
              <a:rPr lang="fr-FR" sz="1800" dirty="0">
                <a:solidFill>
                  <a:srgbClr val="53A0C3"/>
                </a:solidFill>
              </a:rPr>
              <a:t>Code du Développement Territorial </a:t>
            </a:r>
            <a:r>
              <a:rPr lang="fr-FR" sz="1800" dirty="0"/>
              <a:t>» (</a:t>
            </a:r>
            <a:r>
              <a:rPr lang="fr-FR" sz="1800" dirty="0" err="1"/>
              <a:t>CoDT</a:t>
            </a:r>
            <a:r>
              <a:rPr lang="fr-FR" sz="1800" dirty="0"/>
              <a:t>)</a:t>
            </a:r>
          </a:p>
          <a:p>
            <a:r>
              <a:rPr lang="fr-FR" sz="1800" dirty="0"/>
              <a:t>Étude d’incidences = Annexe à la demande de permis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 dirty="0"/>
              <a:t>www.csdingenieurs.be</a:t>
            </a: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2/16 </a:t>
            </a:r>
          </a:p>
        </p:txBody>
      </p:sp>
    </p:spTree>
    <p:extLst>
      <p:ext uri="{BB962C8B-B14F-4D97-AF65-F5344CB8AC3E}">
        <p14:creationId xmlns:p14="http://schemas.microsoft.com/office/powerpoint/2010/main" val="40212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65712C-C576-8041-9DBE-BCAD83ABD4A1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22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Un outil réalisé par un bureau agréé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Qu’est-ce qu’une étude d’incidences sur l’environnement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15596" y="1791479"/>
            <a:ext cx="11134801" cy="4334113"/>
          </a:xfrm>
        </p:spPr>
        <p:txBody>
          <a:bodyPr/>
          <a:lstStyle/>
          <a:p>
            <a:r>
              <a:rPr lang="fr-FR" sz="1800" dirty="0"/>
              <a:t>Un outil à plusieurs égards</a:t>
            </a:r>
          </a:p>
          <a:p>
            <a:pPr lvl="1"/>
            <a:r>
              <a:rPr lang="fr-FR" sz="1800" dirty="0"/>
              <a:t>Outil d’orientation pour le demandeur</a:t>
            </a:r>
          </a:p>
          <a:p>
            <a:pPr lvl="1"/>
            <a:r>
              <a:rPr lang="fr-FR" sz="1800" dirty="0"/>
              <a:t>Outil d’aide à la décision pour les autorités</a:t>
            </a:r>
          </a:p>
          <a:p>
            <a:pPr lvl="1"/>
            <a:r>
              <a:rPr lang="fr-FR" sz="1800" dirty="0"/>
              <a:t>Outil d’information pour le public</a:t>
            </a:r>
          </a:p>
          <a:p>
            <a:r>
              <a:rPr lang="fr-FR" sz="1800" dirty="0"/>
              <a:t>Un bureau agréé par la Région wallonne</a:t>
            </a:r>
          </a:p>
          <a:p>
            <a:pPr lvl="1"/>
            <a:r>
              <a:rPr lang="fr-FR" sz="1800" dirty="0"/>
              <a:t>Indépendance</a:t>
            </a:r>
          </a:p>
          <a:p>
            <a:pPr lvl="1"/>
            <a:r>
              <a:rPr lang="fr-FR" sz="1800" dirty="0"/>
              <a:t>Compétences</a:t>
            </a:r>
          </a:p>
          <a:p>
            <a:pPr lvl="1"/>
            <a:r>
              <a:rPr lang="fr-FR" sz="1800" dirty="0"/>
              <a:t>Expérience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53A0C3"/>
                </a:solidFill>
              </a:rPr>
              <a:t>       </a:t>
            </a:r>
            <a:r>
              <a:rPr lang="fr-FR" sz="1800" b="1" dirty="0">
                <a:solidFill>
                  <a:srgbClr val="53A0C3"/>
                </a:solidFill>
                <a:sym typeface="Wingdings" panose="05000000000000000000" pitchFamily="2" charset="2"/>
              </a:rPr>
              <a:t> </a:t>
            </a:r>
            <a:r>
              <a:rPr lang="fr-FR" sz="1800" b="1" dirty="0">
                <a:solidFill>
                  <a:srgbClr val="53A0C3"/>
                </a:solidFill>
              </a:rPr>
              <a:t>CSD Ingénieurs conseils</a:t>
            </a:r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 dirty="0"/>
              <a:t>www.csdingenieurs.be</a:t>
            </a: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3/16</a:t>
            </a:r>
          </a:p>
        </p:txBody>
      </p:sp>
    </p:spTree>
    <p:extLst>
      <p:ext uri="{BB962C8B-B14F-4D97-AF65-F5344CB8AC3E}">
        <p14:creationId xmlns:p14="http://schemas.microsoft.com/office/powerpoint/2010/main" val="6169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7BCE69-1AB1-9E63-C039-692237F99B78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23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Un groupe européen d’ingénierie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15596" y="1791479"/>
            <a:ext cx="11134801" cy="4334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800" dirty="0"/>
              <a:t>Une équipe pluridisciplinaire </a:t>
            </a:r>
            <a:br>
              <a:rPr lang="fr-FR" sz="1800" dirty="0"/>
            </a:br>
            <a:r>
              <a:rPr lang="fr-FR" sz="1800" dirty="0"/>
              <a:t>&gt; 850 collaborateurs dont 65 en Belgique</a:t>
            </a:r>
          </a:p>
          <a:p>
            <a:pPr>
              <a:lnSpc>
                <a:spcPct val="150000"/>
              </a:lnSpc>
            </a:pPr>
            <a:r>
              <a:rPr lang="fr-FR" sz="1800" dirty="0"/>
              <a:t>50 années d’expérience en Europe</a:t>
            </a:r>
            <a:br>
              <a:rPr lang="fr-FR" sz="1800" dirty="0"/>
            </a:br>
            <a:r>
              <a:rPr lang="fr-FR" sz="1800" dirty="0"/>
              <a:t>&gt; 30 années en Belgique</a:t>
            </a:r>
            <a:br>
              <a:rPr lang="fr-FR" sz="1800" dirty="0"/>
            </a:br>
            <a:r>
              <a:rPr lang="fr-FR" sz="1800" dirty="0"/>
              <a:t>&gt; 400 évaluations environnementales</a:t>
            </a:r>
          </a:p>
          <a:p>
            <a:pPr>
              <a:lnSpc>
                <a:spcPct val="150000"/>
              </a:lnSpc>
            </a:pPr>
            <a:r>
              <a:rPr lang="fr-FR" sz="1800" dirty="0"/>
              <a:t>Ancrage local : </a:t>
            </a:r>
            <a:br>
              <a:rPr lang="fr-FR" sz="1800" dirty="0"/>
            </a:br>
            <a:r>
              <a:rPr lang="fr-FR" sz="1800" dirty="0"/>
              <a:t>Namur, Liège et Bruxelles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312" y="496080"/>
            <a:ext cx="4834700" cy="6213910"/>
          </a:xfrm>
          <a:prstGeom prst="rect">
            <a:avLst/>
          </a:prstGeom>
        </p:spPr>
      </p:pic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4/16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Qui est CSD Ingénieurs ?</a:t>
            </a:r>
            <a:endParaRPr lang="fr-CH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5594" y="6350400"/>
            <a:ext cx="8013700" cy="359590"/>
          </a:xfrm>
        </p:spPr>
        <p:txBody>
          <a:bodyPr/>
          <a:lstStyle/>
          <a:p>
            <a:r>
              <a:rPr lang="fr-CH" dirty="0"/>
              <a:t>www.csdingenieurs.be</a:t>
            </a:r>
          </a:p>
        </p:txBody>
      </p:sp>
    </p:spTree>
    <p:extLst>
      <p:ext uri="{BB962C8B-B14F-4D97-AF65-F5344CB8AC3E}">
        <p14:creationId xmlns:p14="http://schemas.microsoft.com/office/powerpoint/2010/main" val="6565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C6741A-A8EC-72A5-A76C-38FA43DC4A6F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24</a:t>
            </a:fld>
            <a:endParaRPr lang="fr-CH" noProof="0" dirty="0"/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5/16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000962" y="1481253"/>
            <a:ext cx="8190075" cy="4947300"/>
            <a:chOff x="120962" y="502407"/>
            <a:chExt cx="10631400" cy="609189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66739">
              <a:off x="120962" y="1210647"/>
              <a:ext cx="3981469" cy="4228018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 bwMode="auto">
            <a:xfrm flipH="1">
              <a:off x="2246050" y="1686750"/>
              <a:ext cx="132675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6799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13"/>
            <p:cNvCxnSpPr>
              <a:stCxn id="42" idx="0"/>
            </p:cNvCxnSpPr>
            <p:nvPr/>
          </p:nvCxnSpPr>
          <p:spPr bwMode="auto">
            <a:xfrm flipH="1">
              <a:off x="2077376" y="2370336"/>
              <a:ext cx="5295181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6799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Connecteur droit 14"/>
            <p:cNvCxnSpPr/>
            <p:nvPr/>
          </p:nvCxnSpPr>
          <p:spPr bwMode="auto">
            <a:xfrm flipH="1">
              <a:off x="2739949" y="4574713"/>
              <a:ext cx="39700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6799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cteur droit 15"/>
            <p:cNvCxnSpPr/>
            <p:nvPr/>
          </p:nvCxnSpPr>
          <p:spPr bwMode="auto">
            <a:xfrm flipH="1">
              <a:off x="1944210" y="5442012"/>
              <a:ext cx="14190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6799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Connecteur droit 16"/>
            <p:cNvCxnSpPr/>
            <p:nvPr/>
          </p:nvCxnSpPr>
          <p:spPr bwMode="auto">
            <a:xfrm flipH="1">
              <a:off x="2494625" y="3773878"/>
              <a:ext cx="127321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6799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8" name="Groupe 17"/>
            <p:cNvGrpSpPr/>
            <p:nvPr/>
          </p:nvGrpSpPr>
          <p:grpSpPr>
            <a:xfrm>
              <a:off x="7372556" y="974155"/>
              <a:ext cx="3379806" cy="1971967"/>
              <a:chOff x="7372556" y="974155"/>
              <a:chExt cx="3379806" cy="1971967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7567145" y="1506122"/>
                <a:ext cx="2340000" cy="1440000"/>
              </a:xfrm>
              <a:prstGeom prst="rect">
                <a:avLst/>
              </a:prstGeom>
              <a:solidFill>
                <a:srgbClr val="6799C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62404" y="1504455"/>
                <a:ext cx="2160000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ZoneTexte 40"/>
              <p:cNvSpPr txBox="1">
                <a:spLocks noChangeArrowheads="1"/>
              </p:cNvSpPr>
              <p:nvPr/>
            </p:nvSpPr>
            <p:spPr bwMode="auto">
              <a:xfrm>
                <a:off x="7440594" y="974155"/>
                <a:ext cx="3311768" cy="5433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DÉVELOPPEMENT DURABLE </a:t>
                </a:r>
              </a:p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&amp; CERTIFICATION BREEAM</a:t>
                </a:r>
                <a:r>
                  <a:rPr lang="fr-BE" sz="1200" b="1" baseline="30000" dirty="0">
                    <a:solidFill>
                      <a:srgbClr val="00254A"/>
                    </a:solidFill>
                    <a:latin typeface="+mn-lt"/>
                  </a:rPr>
                  <a:t>®</a:t>
                </a:r>
                <a:endParaRPr lang="fr-FR" altLang="fr-FR" sz="1200" b="1" baseline="30000" dirty="0">
                  <a:solidFill>
                    <a:srgbClr val="00254A"/>
                  </a:solidFill>
                  <a:latin typeface="+mn-lt"/>
                </a:endParaRPr>
              </a:p>
            </p:txBody>
          </p:sp>
          <p:sp>
            <p:nvSpPr>
              <p:cNvPr id="42" name="Triangle isocèle 41"/>
              <p:cNvSpPr/>
              <p:nvPr/>
            </p:nvSpPr>
            <p:spPr bwMode="auto">
              <a:xfrm rot="16200000">
                <a:off x="7354627" y="2258280"/>
                <a:ext cx="259973" cy="224115"/>
              </a:xfrm>
              <a:prstGeom prst="triangle">
                <a:avLst/>
              </a:prstGeom>
              <a:solidFill>
                <a:srgbClr val="6799C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3348685" y="502407"/>
              <a:ext cx="2776911" cy="1739202"/>
              <a:chOff x="3348685" y="413627"/>
              <a:chExt cx="2776911" cy="1739202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572800" y="712829"/>
                <a:ext cx="2340000" cy="1440000"/>
              </a:xfrm>
              <a:prstGeom prst="rect">
                <a:avLst/>
              </a:prstGeom>
              <a:solidFill>
                <a:srgbClr val="AEBCD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52800" y="712829"/>
                <a:ext cx="2160000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ZoneTexte 36"/>
              <p:cNvSpPr txBox="1">
                <a:spLocks noChangeArrowheads="1"/>
              </p:cNvSpPr>
              <p:nvPr/>
            </p:nvSpPr>
            <p:spPr bwMode="auto">
              <a:xfrm>
                <a:off x="3475008" y="413627"/>
                <a:ext cx="2650588" cy="3260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DÉPOLLUTION</a:t>
                </a:r>
              </a:p>
            </p:txBody>
          </p:sp>
          <p:sp>
            <p:nvSpPr>
              <p:cNvPr id="38" name="Triangle isocèle 37"/>
              <p:cNvSpPr/>
              <p:nvPr/>
            </p:nvSpPr>
            <p:spPr bwMode="auto">
              <a:xfrm rot="16200000">
                <a:off x="3330756" y="1485912"/>
                <a:ext cx="259973" cy="224115"/>
              </a:xfrm>
              <a:prstGeom prst="triangle">
                <a:avLst/>
              </a:prstGeom>
              <a:solidFill>
                <a:srgbClr val="AEBCD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6417556" y="3207310"/>
              <a:ext cx="3301108" cy="2024323"/>
              <a:chOff x="6417556" y="3207310"/>
              <a:chExt cx="3301108" cy="2024323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6640625" y="3791633"/>
                <a:ext cx="2340000" cy="1440000"/>
              </a:xfrm>
              <a:prstGeom prst="rect">
                <a:avLst/>
              </a:prstGeom>
              <a:solidFill>
                <a:srgbClr val="00254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ZoneTexte 14"/>
              <p:cNvSpPr txBox="1">
                <a:spLocks noChangeArrowheads="1"/>
              </p:cNvSpPr>
              <p:nvPr/>
            </p:nvSpPr>
            <p:spPr bwMode="auto">
              <a:xfrm>
                <a:off x="6565383" y="3207310"/>
                <a:ext cx="3153281" cy="57956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PHYSIQUE DU BÂTIMENT, </a:t>
                </a:r>
                <a:r>
                  <a:rPr lang="fr-FR" altLang="fr-FR" sz="1400" b="1" dirty="0">
                    <a:solidFill>
                      <a:srgbClr val="00254A"/>
                    </a:solidFill>
                    <a:latin typeface="+mn-lt"/>
                  </a:rPr>
                  <a:t>PEB</a:t>
                </a:r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 &amp; TECHNIQUES SPECIALES</a:t>
                </a:r>
              </a:p>
            </p:txBody>
          </p:sp>
          <p:pic>
            <p:nvPicPr>
              <p:cNvPr id="33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820625" y="3791633"/>
                <a:ext cx="2160000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riangle isocèle 33"/>
              <p:cNvSpPr/>
              <p:nvPr/>
            </p:nvSpPr>
            <p:spPr bwMode="auto">
              <a:xfrm rot="16200000">
                <a:off x="6399627" y="4462656"/>
                <a:ext cx="259973" cy="224115"/>
              </a:xfrm>
              <a:prstGeom prst="triangle">
                <a:avLst/>
              </a:prstGeom>
              <a:solidFill>
                <a:srgbClr val="00254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3561481" y="2370336"/>
              <a:ext cx="3908370" cy="1963750"/>
              <a:chOff x="3561481" y="2370336"/>
              <a:chExt cx="3908370" cy="1963750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3785596" y="2894086"/>
                <a:ext cx="2340000" cy="1440000"/>
              </a:xfrm>
              <a:prstGeom prst="rect">
                <a:avLst/>
              </a:prstGeom>
              <a:solidFill>
                <a:srgbClr val="00254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965596" y="2894086"/>
                <a:ext cx="2160000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ZoneTexte 28"/>
              <p:cNvSpPr txBox="1">
                <a:spLocks noChangeArrowheads="1"/>
              </p:cNvSpPr>
              <p:nvPr/>
            </p:nvSpPr>
            <p:spPr bwMode="auto">
              <a:xfrm>
                <a:off x="3654324" y="2370336"/>
                <a:ext cx="3815527" cy="54333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NOTICES ET ETUDES D’INCIDENCES </a:t>
                </a:r>
                <a:b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</a:br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&amp; MOBILITÉ</a:t>
                </a:r>
              </a:p>
            </p:txBody>
          </p:sp>
          <p:sp>
            <p:nvSpPr>
              <p:cNvPr id="30" name="Triangle isocèle 29"/>
              <p:cNvSpPr/>
              <p:nvPr/>
            </p:nvSpPr>
            <p:spPr bwMode="auto">
              <a:xfrm rot="16200000">
                <a:off x="3543552" y="3661820"/>
                <a:ext cx="259973" cy="224115"/>
              </a:xfrm>
              <a:prstGeom prst="triangle">
                <a:avLst/>
              </a:prstGeom>
              <a:solidFill>
                <a:srgbClr val="00254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3139148" y="4619154"/>
              <a:ext cx="3188406" cy="1975144"/>
              <a:chOff x="3139148" y="4619154"/>
              <a:chExt cx="3188406" cy="1975144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3363263" y="5154298"/>
                <a:ext cx="2340000" cy="1440000"/>
              </a:xfrm>
              <a:prstGeom prst="rect">
                <a:avLst/>
              </a:prstGeom>
              <a:solidFill>
                <a:srgbClr val="6799C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43263" y="5154298"/>
                <a:ext cx="2160000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ZoneTexte 24"/>
              <p:cNvSpPr txBox="1">
                <a:spLocks noChangeArrowheads="1"/>
              </p:cNvSpPr>
              <p:nvPr/>
            </p:nvSpPr>
            <p:spPr bwMode="auto">
              <a:xfrm>
                <a:off x="3320094" y="4619154"/>
                <a:ext cx="3007460" cy="5433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GÉOTHERMIE </a:t>
                </a:r>
                <a:b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</a:br>
                <a:r>
                  <a:rPr lang="fr-FR" altLang="fr-FR" sz="1200" b="1" dirty="0">
                    <a:solidFill>
                      <a:srgbClr val="00254A"/>
                    </a:solidFill>
                    <a:latin typeface="+mn-lt"/>
                  </a:rPr>
                  <a:t>&amp; ENERGIE RENOUVELABLE</a:t>
                </a:r>
              </a:p>
            </p:txBody>
          </p:sp>
          <p:sp>
            <p:nvSpPr>
              <p:cNvPr id="26" name="Triangle isocèle 25"/>
              <p:cNvSpPr/>
              <p:nvPr/>
            </p:nvSpPr>
            <p:spPr bwMode="auto">
              <a:xfrm rot="16200000">
                <a:off x="3121219" y="5329954"/>
                <a:ext cx="259973" cy="224115"/>
              </a:xfrm>
              <a:prstGeom prst="triangle">
                <a:avLst/>
              </a:prstGeom>
              <a:solidFill>
                <a:srgbClr val="6799C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BE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4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5594" y="6350400"/>
            <a:ext cx="8013700" cy="359590"/>
          </a:xfrm>
        </p:spPr>
        <p:txBody>
          <a:bodyPr/>
          <a:lstStyle/>
          <a:p>
            <a:r>
              <a:rPr lang="fr-CH" dirty="0"/>
              <a:t>www.csdingenieurs.be</a:t>
            </a:r>
          </a:p>
        </p:txBody>
      </p:sp>
      <p:sp>
        <p:nvSpPr>
          <p:cNvPr id="45" name="Titre 4"/>
          <p:cNvSpPr>
            <a:spLocks noGrp="1"/>
          </p:cNvSpPr>
          <p:nvPr>
            <p:ph type="title"/>
          </p:nvPr>
        </p:nvSpPr>
        <p:spPr>
          <a:xfrm>
            <a:off x="517048" y="462105"/>
            <a:ext cx="9266939" cy="864000"/>
          </a:xfrm>
        </p:spPr>
        <p:txBody>
          <a:bodyPr anchor="ctr"/>
          <a:lstStyle/>
          <a:p>
            <a:r>
              <a:rPr lang="fr-CH" dirty="0"/>
              <a:t>Un groupe européen d’ingénierie</a:t>
            </a:r>
          </a:p>
        </p:txBody>
      </p:sp>
      <p:sp>
        <p:nvSpPr>
          <p:cNvPr id="4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Qui est CSD Ingénieurs ?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299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7BDD6C-A6F9-456D-FE70-C8DF7F270DB2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25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Réunion d’information préalable (RIP)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15596" y="1791479"/>
            <a:ext cx="11134801" cy="4334113"/>
          </a:xfrm>
        </p:spPr>
        <p:txBody>
          <a:bodyPr/>
          <a:lstStyle/>
          <a:p>
            <a:r>
              <a:rPr lang="fr-FR" sz="1800" dirty="0">
                <a:solidFill>
                  <a:srgbClr val="53A0C3"/>
                </a:solidFill>
              </a:rPr>
              <a:t>DEMANDEUR</a:t>
            </a:r>
          </a:p>
          <a:p>
            <a:pPr lvl="1"/>
            <a:r>
              <a:rPr lang="fr-FR" sz="1800" dirty="0"/>
              <a:t>Présentation de son projet</a:t>
            </a:r>
          </a:p>
          <a:p>
            <a:r>
              <a:rPr lang="fr-FR" sz="1800" dirty="0">
                <a:solidFill>
                  <a:srgbClr val="53A0C3"/>
                </a:solidFill>
              </a:rPr>
              <a:t>PUBLIC</a:t>
            </a:r>
          </a:p>
          <a:p>
            <a:pPr lvl="1"/>
            <a:r>
              <a:rPr lang="fr-FR" sz="1800" dirty="0"/>
              <a:t>Informations – observations – suggestions</a:t>
            </a:r>
          </a:p>
          <a:p>
            <a:pPr marL="534988" lvl="1" indent="0">
              <a:lnSpc>
                <a:spcPct val="150000"/>
              </a:lnSpc>
              <a:buNone/>
            </a:pPr>
            <a:r>
              <a:rPr lang="fr-FR" sz="1800" dirty="0">
                <a:sym typeface="Wingdings" panose="05000000000000000000" pitchFamily="2" charset="2"/>
              </a:rPr>
              <a:t>	 </a:t>
            </a:r>
            <a:r>
              <a:rPr lang="fr-FR" sz="1800" dirty="0"/>
              <a:t>Points particuliers qui pourraient être abordés dans l'étude d'incidences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	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fr-FR" sz="1800" dirty="0"/>
              <a:t>Présentation des alternatives raisonnablement envisageables par le demandeur	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fr-FR" sz="1800" dirty="0"/>
              <a:t>Objectif : compléter le contenu ‘standard’ de l’EIE</a:t>
            </a:r>
          </a:p>
          <a:p>
            <a:endParaRPr lang="fr-FR" dirty="0"/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6/16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Objectifs de la réunion?</a:t>
            </a:r>
            <a:endParaRPr lang="fr-CH" dirty="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5594" y="6350400"/>
            <a:ext cx="8013700" cy="359590"/>
          </a:xfrm>
        </p:spPr>
        <p:txBody>
          <a:bodyPr/>
          <a:lstStyle/>
          <a:p>
            <a:r>
              <a:rPr lang="fr-CH" dirty="0"/>
              <a:t>www.csdingenieurs.be</a:t>
            </a:r>
          </a:p>
        </p:txBody>
      </p:sp>
    </p:spTree>
    <p:extLst>
      <p:ext uri="{BB962C8B-B14F-4D97-AF65-F5344CB8AC3E}">
        <p14:creationId xmlns:p14="http://schemas.microsoft.com/office/powerpoint/2010/main" val="11664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6B0FC7-3D4A-881A-03DE-AB64075180E1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26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Une étude qui aboutit sur des recommandations</a:t>
            </a: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7/16</a:t>
            </a:r>
          </a:p>
        </p:txBody>
      </p:sp>
      <p:sp>
        <p:nvSpPr>
          <p:cNvPr id="43" name="Freeform 12"/>
          <p:cNvSpPr>
            <a:spLocks/>
          </p:cNvSpPr>
          <p:nvPr/>
        </p:nvSpPr>
        <p:spPr bwMode="auto">
          <a:xfrm>
            <a:off x="5829013" y="1917700"/>
            <a:ext cx="487362" cy="265112"/>
          </a:xfrm>
          <a:custGeom>
            <a:avLst/>
            <a:gdLst>
              <a:gd name="T0" fmla="*/ 2147483647 w 664"/>
              <a:gd name="T1" fmla="*/ 0 h 333"/>
              <a:gd name="T2" fmla="*/ 2147483647 w 664"/>
              <a:gd name="T3" fmla="*/ 2147483647 h 333"/>
              <a:gd name="T4" fmla="*/ 0 w 664"/>
              <a:gd name="T5" fmla="*/ 2147483647 h 333"/>
              <a:gd name="T6" fmla="*/ 2147483647 w 664"/>
              <a:gd name="T7" fmla="*/ 2147483647 h 333"/>
              <a:gd name="T8" fmla="*/ 2147483647 w 664"/>
              <a:gd name="T9" fmla="*/ 2147483647 h 333"/>
              <a:gd name="T10" fmla="*/ 2147483647 w 664"/>
              <a:gd name="T11" fmla="*/ 2147483647 h 333"/>
              <a:gd name="T12" fmla="*/ 2147483647 w 664"/>
              <a:gd name="T13" fmla="*/ 0 h 333"/>
              <a:gd name="T14" fmla="*/ 2147483647 w 664"/>
              <a:gd name="T15" fmla="*/ 0 h 3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3"/>
              <a:gd name="T26" fmla="*/ 664 w 664"/>
              <a:gd name="T27" fmla="*/ 333 h 3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3">
                <a:moveTo>
                  <a:pt x="166" y="0"/>
                </a:moveTo>
                <a:lnTo>
                  <a:pt x="166" y="222"/>
                </a:lnTo>
                <a:lnTo>
                  <a:pt x="0" y="222"/>
                </a:lnTo>
                <a:lnTo>
                  <a:pt x="332" y="333"/>
                </a:lnTo>
                <a:lnTo>
                  <a:pt x="664" y="222"/>
                </a:lnTo>
                <a:lnTo>
                  <a:pt x="498" y="222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4" name="Bulle rectangulaire à coins arrondis 47"/>
          <p:cNvSpPr>
            <a:spLocks noChangeArrowheads="1"/>
          </p:cNvSpPr>
          <p:nvPr/>
        </p:nvSpPr>
        <p:spPr bwMode="auto">
          <a:xfrm>
            <a:off x="2407950" y="3094111"/>
            <a:ext cx="7880350" cy="3255880"/>
          </a:xfrm>
          <a:prstGeom prst="wedgeRoundRectCallout">
            <a:avLst>
              <a:gd name="adj1" fmla="val -7121"/>
              <a:gd name="adj2" fmla="val -55817"/>
              <a:gd name="adj3" fmla="val 16667"/>
            </a:avLst>
          </a:prstGeom>
          <a:solidFill>
            <a:srgbClr val="ACD4E4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4282106" y="1619251"/>
            <a:ext cx="3708000" cy="573087"/>
          </a:xfrm>
          <a:prstGeom prst="rect">
            <a:avLst/>
          </a:prstGeom>
          <a:solidFill>
            <a:srgbClr val="ACD4E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fr-FR">
              <a:latin typeface="Calibri" pitchFamily="34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4297077" y="2192338"/>
            <a:ext cx="3678237" cy="620327"/>
            <a:chOff x="2654301" y="1628775"/>
            <a:chExt cx="3678237" cy="620327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4249738" y="1628775"/>
              <a:ext cx="487362" cy="265113"/>
            </a:xfrm>
            <a:custGeom>
              <a:avLst/>
              <a:gdLst>
                <a:gd name="T0" fmla="*/ 2147483647 w 664"/>
                <a:gd name="T1" fmla="*/ 0 h 333"/>
                <a:gd name="T2" fmla="*/ 2147483647 w 664"/>
                <a:gd name="T3" fmla="*/ 2147483647 h 333"/>
                <a:gd name="T4" fmla="*/ 0 w 664"/>
                <a:gd name="T5" fmla="*/ 2147483647 h 333"/>
                <a:gd name="T6" fmla="*/ 2147483647 w 664"/>
                <a:gd name="T7" fmla="*/ 2147483647 h 333"/>
                <a:gd name="T8" fmla="*/ 2147483647 w 664"/>
                <a:gd name="T9" fmla="*/ 2147483647 h 333"/>
                <a:gd name="T10" fmla="*/ 2147483647 w 664"/>
                <a:gd name="T11" fmla="*/ 2147483647 h 333"/>
                <a:gd name="T12" fmla="*/ 2147483647 w 664"/>
                <a:gd name="T13" fmla="*/ 0 h 333"/>
                <a:gd name="T14" fmla="*/ 2147483647 w 664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4"/>
                <a:gd name="T25" fmla="*/ 0 h 333"/>
                <a:gd name="T26" fmla="*/ 664 w 664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4" h="333">
                  <a:moveTo>
                    <a:pt x="166" y="0"/>
                  </a:moveTo>
                  <a:lnTo>
                    <a:pt x="166" y="222"/>
                  </a:lnTo>
                  <a:lnTo>
                    <a:pt x="0" y="222"/>
                  </a:lnTo>
                  <a:lnTo>
                    <a:pt x="332" y="333"/>
                  </a:lnTo>
                  <a:lnTo>
                    <a:pt x="664" y="222"/>
                  </a:lnTo>
                  <a:lnTo>
                    <a:pt x="498" y="222"/>
                  </a:lnTo>
                  <a:lnTo>
                    <a:pt x="498" y="0"/>
                  </a:lnTo>
                  <a:lnTo>
                    <a:pt x="166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BE"/>
            </a:p>
          </p:txBody>
        </p:sp>
        <p:sp>
          <p:nvSpPr>
            <p:cNvPr id="48" name="Rectangle 19"/>
            <p:cNvSpPr>
              <a:spLocks noChangeArrowheads="1"/>
            </p:cNvSpPr>
            <p:nvPr/>
          </p:nvSpPr>
          <p:spPr bwMode="auto">
            <a:xfrm>
              <a:off x="2654301" y="1942714"/>
              <a:ext cx="3678237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altLang="fr-FR" b="1" dirty="0">
                  <a:solidFill>
                    <a:srgbClr val="00254A"/>
                  </a:solidFill>
                  <a:latin typeface="+mn-lt"/>
                </a:rPr>
                <a:t>Etude </a:t>
              </a:r>
              <a:r>
                <a:rPr lang="en-GB" altLang="fr-FR" b="1" dirty="0" err="1">
                  <a:solidFill>
                    <a:srgbClr val="00254A"/>
                  </a:solidFill>
                  <a:latin typeface="+mn-lt"/>
                </a:rPr>
                <a:t>d’incidences</a:t>
              </a:r>
              <a:endParaRPr lang="en-GB" altLang="fr-FR" b="1" dirty="0">
                <a:solidFill>
                  <a:srgbClr val="00254A"/>
                </a:solidFill>
                <a:latin typeface="+mn-lt"/>
              </a:endParaRPr>
            </a:p>
          </p:txBody>
        </p:sp>
      </p:grp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4297075" y="1751807"/>
            <a:ext cx="3678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sz="1800" b="1" dirty="0" err="1">
                <a:solidFill>
                  <a:srgbClr val="00254A"/>
                </a:solidFill>
                <a:latin typeface="+mn-lt"/>
              </a:rPr>
              <a:t>Réunion</a:t>
            </a:r>
            <a:r>
              <a:rPr lang="en-GB" altLang="fr-FR" sz="1800" b="1" dirty="0">
                <a:solidFill>
                  <a:srgbClr val="00254A"/>
                </a:solidFill>
                <a:latin typeface="+mn-lt"/>
              </a:rPr>
              <a:t> </a:t>
            </a:r>
            <a:r>
              <a:rPr lang="en-GB" altLang="fr-FR" sz="1800" b="1" dirty="0" err="1">
                <a:solidFill>
                  <a:srgbClr val="00254A"/>
                </a:solidFill>
                <a:latin typeface="+mn-lt"/>
              </a:rPr>
              <a:t>d’information</a:t>
            </a:r>
            <a:r>
              <a:rPr lang="en-GB" altLang="fr-FR" sz="1800" b="1" dirty="0">
                <a:solidFill>
                  <a:srgbClr val="00254A"/>
                </a:solidFill>
                <a:latin typeface="+mn-lt"/>
              </a:rPr>
              <a:t> du public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7579043" y="1868601"/>
            <a:ext cx="2084467" cy="863210"/>
            <a:chOff x="5936267" y="1305039"/>
            <a:chExt cx="2084467" cy="863210"/>
          </a:xfrm>
        </p:grpSpPr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6758671" y="1481204"/>
              <a:ext cx="1262063" cy="687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GB" sz="1400" b="1" i="1" dirty="0">
                  <a:solidFill>
                    <a:srgbClr val="0070C0"/>
                  </a:solidFill>
                  <a:latin typeface="+mj-lt"/>
                  <a:ea typeface="ＭＳ Ｐゴシック" charset="0"/>
                  <a:cs typeface="Calibri"/>
                </a:rPr>
                <a:t>Observations</a:t>
              </a:r>
            </a:p>
            <a:p>
              <a:pPr algn="ctr">
                <a:defRPr/>
              </a:pPr>
              <a:r>
                <a:rPr lang="en-GB" sz="1400" b="1" i="1" dirty="0">
                  <a:solidFill>
                    <a:srgbClr val="0070C0"/>
                  </a:solidFill>
                  <a:latin typeface="+mj-lt"/>
                  <a:ea typeface="ＭＳ Ｐゴシック" charset="0"/>
                  <a:cs typeface="Calibri"/>
                </a:rPr>
                <a:t>suggestions</a:t>
              </a:r>
            </a:p>
          </p:txBody>
        </p:sp>
        <p:sp>
          <p:nvSpPr>
            <p:cNvPr id="52" name="AutoShape 33"/>
            <p:cNvSpPr>
              <a:spLocks noChangeArrowheads="1"/>
            </p:cNvSpPr>
            <p:nvPr/>
          </p:nvSpPr>
          <p:spPr bwMode="auto">
            <a:xfrm rot="5189545">
              <a:off x="5913654" y="1327652"/>
              <a:ext cx="839694" cy="79446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14" y="11374"/>
                  </a:moveTo>
                  <a:cubicBezTo>
                    <a:pt x="18528" y="11183"/>
                    <a:pt x="18536" y="10991"/>
                    <a:pt x="18536" y="10800"/>
                  </a:cubicBezTo>
                  <a:cubicBezTo>
                    <a:pt x="18536" y="6527"/>
                    <a:pt x="15072" y="3064"/>
                    <a:pt x="10800" y="3064"/>
                  </a:cubicBezTo>
                  <a:cubicBezTo>
                    <a:pt x="6527" y="3064"/>
                    <a:pt x="3064" y="6527"/>
                    <a:pt x="3064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67"/>
                    <a:pt x="21590" y="11335"/>
                    <a:pt x="21570" y="11602"/>
                  </a:cubicBezTo>
                  <a:lnTo>
                    <a:pt x="24262" y="11803"/>
                  </a:lnTo>
                  <a:lnTo>
                    <a:pt x="19728" y="15708"/>
                  </a:lnTo>
                  <a:lnTo>
                    <a:pt x="15822" y="11174"/>
                  </a:lnTo>
                  <a:lnTo>
                    <a:pt x="18514" y="1137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fr-B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2624896" y="3185944"/>
            <a:ext cx="7509959" cy="31644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588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82563" lvl="1" indent="-180975" eaLnBrk="1" hangingPunct="1">
              <a:lnSpc>
                <a:spcPct val="95000"/>
              </a:lnSpc>
              <a:spcBef>
                <a:spcPts val="1200"/>
              </a:spcBef>
              <a:buClr>
                <a:srgbClr val="6E6E6E"/>
              </a:buClr>
              <a:buFont typeface="Wingdings" pitchFamily="2" charset="2"/>
              <a:buChar char="§"/>
              <a:defRPr/>
            </a:pPr>
            <a:r>
              <a:rPr lang="fr-BE" altLang="fr-FR" dirty="0">
                <a:solidFill>
                  <a:srgbClr val="00254A"/>
                </a:solidFill>
                <a:latin typeface="Arial" charset="0"/>
                <a:ea typeface="+mn-ea"/>
              </a:rPr>
              <a:t>Présentation de l’avant-projet</a:t>
            </a:r>
          </a:p>
          <a:p>
            <a:pPr marL="182563" lvl="1" indent="-180975" eaLnBrk="1" hangingPunct="1">
              <a:lnSpc>
                <a:spcPct val="95000"/>
              </a:lnSpc>
              <a:spcBef>
                <a:spcPts val="1200"/>
              </a:spcBef>
              <a:buClr>
                <a:srgbClr val="6E6E6E"/>
              </a:buClr>
              <a:buFont typeface="Wingdings" pitchFamily="2" charset="2"/>
              <a:buChar char="§"/>
              <a:defRPr/>
            </a:pPr>
            <a:r>
              <a:rPr lang="fr-BE" altLang="fr-FR" dirty="0">
                <a:solidFill>
                  <a:srgbClr val="00254A"/>
                </a:solidFill>
                <a:latin typeface="Arial" charset="0"/>
                <a:ea typeface="+mn-ea"/>
              </a:rPr>
              <a:t>Analyse de la situation existante de l’environnement</a:t>
            </a:r>
          </a:p>
          <a:p>
            <a:pPr marL="182563" lvl="1" indent="-180975" eaLnBrk="1" hangingPunct="1">
              <a:lnSpc>
                <a:spcPct val="95000"/>
              </a:lnSpc>
              <a:spcBef>
                <a:spcPts val="1200"/>
              </a:spcBef>
              <a:buClr>
                <a:srgbClr val="6E6E6E"/>
              </a:buClr>
              <a:buFont typeface="Wingdings" pitchFamily="2" charset="2"/>
              <a:buChar char="§"/>
              <a:defRPr/>
            </a:pPr>
            <a: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</a:rPr>
              <a:t>Évaluation des effets du projet et son chantier sur l’environnement</a:t>
            </a:r>
          </a:p>
          <a:p>
            <a:pPr marL="287025" indent="0" eaLnBrk="1" hangingPunct="1">
              <a:lnSpc>
                <a:spcPct val="95000"/>
              </a:lnSpc>
              <a:spcBef>
                <a:spcPts val="1600"/>
              </a:spcBef>
              <a:buClr>
                <a:srgbClr val="6E6E6E"/>
              </a:buClr>
              <a:defRPr/>
            </a:pPr>
            <a:r>
              <a:rPr lang="fr-FR" altLang="fr-FR" sz="1400" dirty="0">
                <a:solidFill>
                  <a:srgbClr val="00254A"/>
                </a:solidFill>
                <a:latin typeface="Arial" charset="0"/>
                <a:ea typeface="+mn-ea"/>
              </a:rPr>
              <a:t>Sol et Sous-sol, Eaux, Air et Climat, </a:t>
            </a:r>
            <a:r>
              <a:rPr lang="fr-FR" altLang="fr-FR" sz="1400" b="1" dirty="0">
                <a:solidFill>
                  <a:srgbClr val="00254A"/>
                </a:solidFill>
                <a:latin typeface="Arial" charset="0"/>
                <a:ea typeface="+mn-ea"/>
              </a:rPr>
              <a:t>Milieu biologique</a:t>
            </a:r>
            <a:r>
              <a:rPr lang="fr-FR" altLang="fr-FR" sz="1400" dirty="0">
                <a:solidFill>
                  <a:srgbClr val="00254A"/>
                </a:solidFill>
                <a:latin typeface="Arial" charset="0"/>
                <a:ea typeface="+mn-ea"/>
              </a:rPr>
              <a:t>, </a:t>
            </a:r>
            <a:r>
              <a:rPr lang="fr-FR" altLang="fr-FR" sz="1400" b="1" dirty="0">
                <a:solidFill>
                  <a:srgbClr val="00254A"/>
                </a:solidFill>
                <a:latin typeface="Arial" charset="0"/>
                <a:ea typeface="+mn-ea"/>
              </a:rPr>
              <a:t>Paysage et Patrimoine</a:t>
            </a:r>
            <a:r>
              <a:rPr lang="fr-FR" altLang="fr-FR" sz="1400" dirty="0">
                <a:solidFill>
                  <a:srgbClr val="00254A"/>
                </a:solidFill>
                <a:latin typeface="Arial" charset="0"/>
                <a:ea typeface="+mn-ea"/>
              </a:rPr>
              <a:t>, </a:t>
            </a:r>
            <a:r>
              <a:rPr lang="fr-FR" altLang="fr-FR" sz="1400" b="1" dirty="0">
                <a:solidFill>
                  <a:srgbClr val="00254A"/>
                </a:solidFill>
                <a:latin typeface="Arial" charset="0"/>
                <a:ea typeface="+mn-ea"/>
              </a:rPr>
              <a:t>Acoustique</a:t>
            </a:r>
            <a:r>
              <a:rPr lang="fr-FR" altLang="fr-FR" sz="1400" dirty="0">
                <a:solidFill>
                  <a:srgbClr val="00254A"/>
                </a:solidFill>
                <a:latin typeface="Arial" charset="0"/>
                <a:ea typeface="+mn-ea"/>
              </a:rPr>
              <a:t>, </a:t>
            </a:r>
            <a:r>
              <a:rPr lang="fr-FR" altLang="fr-FR" sz="1400" b="1" dirty="0">
                <a:solidFill>
                  <a:srgbClr val="00254A"/>
                </a:solidFill>
                <a:latin typeface="Arial" charset="0"/>
                <a:ea typeface="+mn-ea"/>
              </a:rPr>
              <a:t>Ombrage</a:t>
            </a:r>
            <a:r>
              <a:rPr lang="fr-FR" altLang="fr-FR" sz="1400" dirty="0">
                <a:solidFill>
                  <a:srgbClr val="00254A"/>
                </a:solidFill>
                <a:latin typeface="Arial" charset="0"/>
                <a:ea typeface="+mn-ea"/>
              </a:rPr>
              <a:t>, Activités socio-économiques, Infrastructures, Sécurité, Urbanisme et Aménagement du territoire, Mobilité, Déchets, …</a:t>
            </a:r>
            <a:endParaRPr lang="fr-BE" altLang="fr-FR" dirty="0">
              <a:solidFill>
                <a:srgbClr val="00254A"/>
              </a:solidFill>
              <a:latin typeface="Arial" charset="0"/>
              <a:ea typeface="+mn-ea"/>
            </a:endParaRPr>
          </a:p>
          <a:p>
            <a:pPr marL="182563" lvl="1" indent="-180975" eaLnBrk="1" hangingPunct="1">
              <a:lnSpc>
                <a:spcPct val="95000"/>
              </a:lnSpc>
              <a:spcBef>
                <a:spcPts val="1200"/>
              </a:spcBef>
              <a:buClr>
                <a:srgbClr val="6E6E6E"/>
              </a:buClr>
              <a:buFont typeface="Wingdings" pitchFamily="2" charset="2"/>
              <a:buChar char="§"/>
              <a:defRPr/>
            </a:pPr>
            <a: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</a:rPr>
              <a:t>Étude des éventuelles alternatives</a:t>
            </a:r>
            <a:endParaRPr lang="fr-BE" altLang="fr-FR" dirty="0">
              <a:solidFill>
                <a:srgbClr val="00254A"/>
              </a:solidFill>
              <a:latin typeface="Arial" charset="0"/>
              <a:ea typeface="+mn-ea"/>
            </a:endParaRPr>
          </a:p>
          <a:p>
            <a:pPr marL="182563" lvl="1" indent="-180975" eaLnBrk="1" hangingPunct="1">
              <a:lnSpc>
                <a:spcPct val="95000"/>
              </a:lnSpc>
              <a:spcBef>
                <a:spcPts val="1200"/>
              </a:spcBef>
              <a:buClr>
                <a:srgbClr val="6E6E6E"/>
              </a:buClr>
              <a:buFont typeface="Wingdings" pitchFamily="2" charset="2"/>
              <a:buChar char="§"/>
              <a:defRPr/>
            </a:pPr>
            <a: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</a:rPr>
              <a:t>Proposition de mesures pour éviter / réduire / compenser les incidences négatives sur l’environnement  </a:t>
            </a:r>
            <a:b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</a:rPr>
            </a:br>
            <a: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  <a:sym typeface="Wingdings" pitchFamily="2" charset="2"/>
              </a:rPr>
              <a:t> </a:t>
            </a:r>
            <a:r>
              <a:rPr lang="fr-FR" altLang="fr-FR" b="1" dirty="0">
                <a:solidFill>
                  <a:srgbClr val="00254A"/>
                </a:solidFill>
                <a:latin typeface="Arial" charset="0"/>
                <a:ea typeface="+mn-ea"/>
                <a:sym typeface="Wingdings" pitchFamily="2" charset="2"/>
              </a:rPr>
              <a:t>Recommandations</a:t>
            </a:r>
            <a:r>
              <a:rPr lang="fr-FR" altLang="fr-FR" dirty="0">
                <a:solidFill>
                  <a:srgbClr val="00254A"/>
                </a:solidFill>
                <a:latin typeface="Arial" charset="0"/>
                <a:ea typeface="+mn-ea"/>
                <a:sym typeface="Wingdings" pitchFamily="2" charset="2"/>
              </a:rPr>
              <a:t>…</a:t>
            </a:r>
            <a:endParaRPr lang="fr-FR" altLang="fr-FR" dirty="0">
              <a:solidFill>
                <a:srgbClr val="00254A"/>
              </a:solidFill>
              <a:latin typeface="Arial" charset="0"/>
              <a:ea typeface="+mn-ea"/>
            </a:endParaRPr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sp>
        <p:nvSpPr>
          <p:cNvPr id="21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5594" y="6350400"/>
            <a:ext cx="8013700" cy="359590"/>
          </a:xfrm>
        </p:spPr>
        <p:txBody>
          <a:bodyPr/>
          <a:lstStyle/>
          <a:p>
            <a:r>
              <a:rPr lang="fr-CH" dirty="0"/>
              <a:t>www.csdingenieurs.be</a:t>
            </a:r>
          </a:p>
        </p:txBody>
      </p:sp>
    </p:spTree>
    <p:extLst>
      <p:ext uri="{BB962C8B-B14F-4D97-AF65-F5344CB8AC3E}">
        <p14:creationId xmlns:p14="http://schemas.microsoft.com/office/powerpoint/2010/main" val="25874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E6F1F8-8839-C631-E407-2BB9A354B307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27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68191" y="1975332"/>
            <a:ext cx="4604625" cy="4917617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fr-FR" dirty="0"/>
              <a:t>Relevé habitat (rayon de 500m)</a:t>
            </a:r>
          </a:p>
          <a:p>
            <a:pPr marL="342900" indent="-342900">
              <a:buBlip>
                <a:blip r:embed="rId2"/>
              </a:buBlip>
            </a:pPr>
            <a:r>
              <a:rPr lang="fr-FR" dirty="0"/>
              <a:t>Relevés biologiques sur une année :</a:t>
            </a:r>
          </a:p>
          <a:p>
            <a:pPr lvl="1">
              <a:buFontTx/>
              <a:buChar char="-"/>
            </a:pPr>
            <a:r>
              <a:rPr lang="fr-FR" dirty="0"/>
              <a:t>Oiseaux (en nidification, en migration, hivernants)</a:t>
            </a:r>
          </a:p>
          <a:p>
            <a:pPr lvl="1">
              <a:buFontTx/>
              <a:buChar char="-"/>
            </a:pPr>
            <a:r>
              <a:rPr lang="fr-FR" dirty="0"/>
              <a:t>Chauves-souris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534988" lvl="1" indent="0">
              <a:buNone/>
            </a:pPr>
            <a:r>
              <a:rPr lang="fr-FR" dirty="0">
                <a:sym typeface="Wingdings" panose="05000000000000000000" pitchFamily="2" charset="2"/>
              </a:rPr>
              <a:t> Caractérisation de la qualité biologique du site</a:t>
            </a:r>
            <a:endParaRPr lang="fr-FR" dirty="0"/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163648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8/16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509450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fr-BE" altLang="fr-FR" i="1" dirty="0">
                <a:latin typeface="DINPro" panose="020B0504020101020102"/>
                <a:sym typeface="Wingdings" panose="05000000000000000000" pitchFamily="2" charset="2"/>
              </a:rPr>
              <a:t>d’un autre projet éolien </a:t>
            </a:r>
            <a:endParaRPr lang="de-DE" altLang="fr-FR" i="1" dirty="0">
              <a:latin typeface="DINPro" panose="020B0504020101020102"/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9" y="1826739"/>
            <a:ext cx="6654496" cy="4704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2120" y="6388501"/>
            <a:ext cx="676275" cy="26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84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B398D6-66F9-3A2A-B29D-25C2D8511C32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28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753749" y="1995046"/>
            <a:ext cx="3661913" cy="4917617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fr-FR" sz="1800" dirty="0"/>
              <a:t>Visibilité du projet :</a:t>
            </a:r>
          </a:p>
          <a:p>
            <a:pPr lvl="1">
              <a:buFontTx/>
              <a:buChar char="-"/>
            </a:pPr>
            <a:r>
              <a:rPr lang="fr-FR" dirty="0"/>
              <a:t>Modélisation sur base du relief et des zones boisées</a:t>
            </a:r>
          </a:p>
          <a:p>
            <a:pPr lvl="1">
              <a:buFontTx/>
              <a:buChar char="-"/>
            </a:pPr>
            <a:r>
              <a:rPr lang="fr-FR" dirty="0"/>
              <a:t>Périmètre d’étude d’environ 15 km (selon la formule du cadre de référence)</a:t>
            </a:r>
          </a:p>
          <a:p>
            <a:pPr lvl="1">
              <a:buFontTx/>
              <a:buChar char="-"/>
            </a:pPr>
            <a:r>
              <a:rPr lang="fr-FR" dirty="0"/>
              <a:t>Zones grises = projet non visible</a:t>
            </a:r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201748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9/16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fr-BE" altLang="fr-FR" i="1" dirty="0">
                <a:latin typeface="DINPro" panose="020B0504020101020102"/>
                <a:sym typeface="Wingdings" panose="05000000000000000000" pitchFamily="2" charset="2"/>
              </a:rPr>
              <a:t>d’un autre projet éolien </a:t>
            </a:r>
            <a:endParaRPr lang="de-DE" altLang="fr-FR" i="1" dirty="0">
              <a:latin typeface="DINPro" panose="020B0504020101020102"/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71" y="1835745"/>
            <a:ext cx="6636316" cy="46930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0220" y="6426601"/>
            <a:ext cx="676275" cy="26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37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65AE72-1AF7-93BB-B925-6EF6A2E9A4D6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29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15668" y="2101412"/>
            <a:ext cx="4657148" cy="4917617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fr-FR" sz="1800" dirty="0"/>
              <a:t>Inventaire et caractérisation des zones d’habitat et habitations isolées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800" dirty="0"/>
              <a:t>Qualité paysagère et patrimoniale :</a:t>
            </a:r>
          </a:p>
          <a:p>
            <a:pPr lvl="1">
              <a:buFontTx/>
              <a:buChar char="-"/>
            </a:pPr>
            <a:r>
              <a:rPr lang="fr-FR" dirty="0"/>
              <a:t>Périmètres d’intérêt paysager, points de vue remarquables, etc.</a:t>
            </a:r>
          </a:p>
          <a:p>
            <a:pPr lvl="1">
              <a:buFontTx/>
              <a:buChar char="-"/>
            </a:pPr>
            <a:r>
              <a:rPr lang="fr-FR" dirty="0"/>
              <a:t>Sites et monuments classés, etc.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056999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10/16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fr-BE" altLang="fr-FR" i="1" dirty="0">
                <a:latin typeface="DINPro" panose="020B0504020101020102"/>
                <a:sym typeface="Wingdings" panose="05000000000000000000" pitchFamily="2" charset="2"/>
              </a:rPr>
              <a:t>d’un autre projet éolien </a:t>
            </a:r>
            <a:endParaRPr lang="de-DE" altLang="fr-FR" i="1" dirty="0">
              <a:latin typeface="DINPro" panose="020B0504020101020102"/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9" y="1926252"/>
            <a:ext cx="6505688" cy="45990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4019" y="6350401"/>
            <a:ext cx="571500" cy="31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89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0F69FC73-64C5-904C-B1CF-EB157E0513D9}"/>
              </a:ext>
            </a:extLst>
          </p:cNvPr>
          <p:cNvSpPr txBox="1"/>
          <p:nvPr/>
        </p:nvSpPr>
        <p:spPr>
          <a:xfrm>
            <a:off x="786070" y="2539695"/>
            <a:ext cx="451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nl-BE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-Medium" panose="020B0504020101020102" pitchFamily="34" charset="0"/>
                <a:cs typeface="AvenirNext-Medium"/>
              </a:rPr>
              <a:t>Caroline MARLAIR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9238242-61F7-964B-959D-D94072535012}"/>
              </a:ext>
            </a:extLst>
          </p:cNvPr>
          <p:cNvSpPr txBox="1"/>
          <p:nvPr/>
        </p:nvSpPr>
        <p:spPr>
          <a:xfrm>
            <a:off x="6964692" y="2552257"/>
            <a:ext cx="4175256" cy="2196313"/>
          </a:xfrm>
          <a:prstGeom prst="rect">
            <a:avLst/>
          </a:prstGeom>
        </p:spPr>
        <p:txBody>
          <a:bodyPr vert="horz" wrap="square" lIns="0" tIns="10457" rIns="0" bIns="0" rtlCol="0">
            <a:no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fr-BE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Rue </a:t>
            </a:r>
            <a:r>
              <a:rPr lang="fr-BE" spc="-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Cahorday</a:t>
            </a:r>
            <a:r>
              <a:rPr lang="fr-BE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, 1 – 4671 </a:t>
            </a:r>
            <a:r>
              <a:rPr lang="fr-BE" spc="-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Saive</a:t>
            </a:r>
            <a:r>
              <a:rPr lang="fr-BE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 - Belgique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  <a:p>
            <a:pPr marL="10457" defTabSz="913554">
              <a:spcBef>
                <a:spcPts val="1136"/>
              </a:spcBef>
              <a:defRPr/>
            </a:pPr>
            <a:r>
              <a:rPr lang="fr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+32 4 78 24 25 02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  <a:p>
            <a:pPr marL="10457" defTabSz="913554">
              <a:spcBef>
                <a:spcPts val="811"/>
              </a:spcBef>
              <a:defRPr/>
            </a:pPr>
            <a:r>
              <a:rPr lang="fr-BE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caroline.marlair@com-une.be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  <a:p>
            <a:pPr marL="10457" defTabSz="913554">
              <a:spcBef>
                <a:spcPts val="1062"/>
              </a:spcBef>
              <a:defRPr/>
            </a:pPr>
            <a:r>
              <a:rPr u="sng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fr-BE" u="sng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com-une.be</a:t>
            </a:r>
            <a:endParaRPr u="sng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</p:txBody>
      </p:sp>
      <p:pic>
        <p:nvPicPr>
          <p:cNvPr id="13" name="Graphique 12" descr="Repère avec un remplissage uni">
            <a:extLst>
              <a:ext uri="{FF2B5EF4-FFF2-40B4-BE49-F238E27FC236}">
                <a16:creationId xmlns:a16="http://schemas.microsoft.com/office/drawing/2014/main" id="{C3CDB058-4505-F94C-8EC2-6DBCAB4EE0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1204" y="2550411"/>
            <a:ext cx="351817" cy="351817"/>
          </a:xfrm>
          <a:prstGeom prst="rect">
            <a:avLst/>
          </a:prstGeom>
        </p:spPr>
      </p:pic>
      <p:pic>
        <p:nvPicPr>
          <p:cNvPr id="14" name="Graphique 13" descr="@ avec un remplissage uni">
            <a:extLst>
              <a:ext uri="{FF2B5EF4-FFF2-40B4-BE49-F238E27FC236}">
                <a16:creationId xmlns:a16="http://schemas.microsoft.com/office/drawing/2014/main" id="{1B87DC91-9BDB-6344-82E3-BA52672F08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5991" y="3382503"/>
            <a:ext cx="278230" cy="278230"/>
          </a:xfrm>
          <a:prstGeom prst="rect">
            <a:avLst/>
          </a:prstGeom>
        </p:spPr>
      </p:pic>
      <p:pic>
        <p:nvPicPr>
          <p:cNvPr id="16" name="Graphique 15" descr="Smartphone avec un remplissage uni">
            <a:extLst>
              <a:ext uri="{FF2B5EF4-FFF2-40B4-BE49-F238E27FC236}">
                <a16:creationId xmlns:a16="http://schemas.microsoft.com/office/drawing/2014/main" id="{6EE822AC-11D6-C14A-AA07-BE6721C955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5822" y="3006976"/>
            <a:ext cx="242581" cy="242581"/>
          </a:xfrm>
          <a:prstGeom prst="rect">
            <a:avLst/>
          </a:prstGeom>
        </p:spPr>
      </p:pic>
      <p:pic>
        <p:nvPicPr>
          <p:cNvPr id="17" name="Graphique 16" descr="Internet avec un remplissage uni">
            <a:extLst>
              <a:ext uri="{FF2B5EF4-FFF2-40B4-BE49-F238E27FC236}">
                <a16:creationId xmlns:a16="http://schemas.microsoft.com/office/drawing/2014/main" id="{BD72BD46-96D1-4244-92A7-E066F24694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81028" y="3784224"/>
            <a:ext cx="324749" cy="3247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E39DD7E-35DC-984A-B457-6F36150F7050}"/>
              </a:ext>
            </a:extLst>
          </p:cNvPr>
          <p:cNvSpPr txBox="1"/>
          <p:nvPr/>
        </p:nvSpPr>
        <p:spPr>
          <a:xfrm>
            <a:off x="786070" y="1809167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>
              <a:defRPr/>
            </a:pPr>
            <a:r>
              <a:rPr lang="fr-FR" sz="2000" b="1" dirty="0">
                <a:solidFill>
                  <a:srgbClr val="ACD4E4"/>
                </a:solidFill>
                <a:latin typeface="Barlow Condensed SemiBold" pitchFamily="2" charset="77"/>
              </a:rPr>
              <a:t>MÉDIATEUR</a:t>
            </a:r>
            <a:endParaRPr lang="fr-FR" sz="1798" b="1" dirty="0">
              <a:solidFill>
                <a:srgbClr val="ACD4E4"/>
              </a:solidFill>
              <a:latin typeface="Barlow Condensed SemiBold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BA7C310-B7AE-E045-AF02-5B1F174708EC}"/>
              </a:ext>
            </a:extLst>
          </p:cNvPr>
          <p:cNvSpPr txBox="1"/>
          <p:nvPr/>
        </p:nvSpPr>
        <p:spPr>
          <a:xfrm>
            <a:off x="6605822" y="1862411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>
              <a:defRPr/>
            </a:pPr>
            <a:r>
              <a:rPr lang="fr-FR" sz="2000" b="1" dirty="0">
                <a:solidFill>
                  <a:srgbClr val="ACD4E4"/>
                </a:solidFill>
                <a:latin typeface="Barlow Condensed SemiBold" pitchFamily="2" charset="77"/>
              </a:rPr>
              <a:t>CONTACT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123FC9-A9A3-F248-BC99-BC6916950742}"/>
              </a:ext>
            </a:extLst>
          </p:cNvPr>
          <p:cNvSpPr/>
          <p:nvPr/>
        </p:nvSpPr>
        <p:spPr>
          <a:xfrm>
            <a:off x="786071" y="3137264"/>
            <a:ext cx="4655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57" marR="4183" defTabSz="913554">
              <a:defRPr/>
            </a:pPr>
            <a:r>
              <a:rPr lang="nl-BE" i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En </a:t>
            </a:r>
            <a:r>
              <a:rPr lang="nl-BE" i="1" spc="-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charge </a:t>
            </a:r>
            <a:r>
              <a:rPr lang="nl-BE" i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de </a:t>
            </a:r>
            <a:r>
              <a:rPr lang="nl-BE" i="1" spc="-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la modération de la Réunion d’Information Préalable</a:t>
            </a:r>
            <a:endParaRPr lang="nl-BE" i="1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3A2CB2B-68C5-9847-89A4-D3DCB6A4CB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Autofit/>
          </a:bodyPr>
          <a:lstStyle/>
          <a:p>
            <a:r>
              <a:rPr lang="fr-FR" sz="3200" dirty="0"/>
              <a:t>BIENVENUE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36EA5-B053-FD84-AC02-8C88F8958FC9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C462590B-CF79-B458-5A38-AEB67820BEB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0EBCA9-8D9C-7CDB-D536-4B59D04A4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5317" y="5969577"/>
            <a:ext cx="1995517" cy="4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8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2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188760-E4C4-9ED2-60B7-4E3EAB1CF249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30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953029" y="1970549"/>
            <a:ext cx="3661913" cy="4917617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fr-FR" sz="1800" dirty="0"/>
              <a:t>Impact paysager :</a:t>
            </a:r>
          </a:p>
          <a:p>
            <a:pPr marL="342900" indent="-342900">
              <a:buFontTx/>
              <a:buChar char="-"/>
            </a:pPr>
            <a:r>
              <a:rPr lang="fr-FR" dirty="0"/>
              <a:t>Illustration par des photomontages depuis des zones habitées, points de vue, espaces publics, etc.</a:t>
            </a:r>
          </a:p>
          <a:p>
            <a:endParaRPr lang="fr-FR" dirty="0"/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170195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11/16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fr-BE" altLang="fr-FR" i="1" dirty="0">
                <a:latin typeface="DINPro" panose="020B0504020101020102"/>
                <a:sym typeface="Wingdings" panose="05000000000000000000" pitchFamily="2" charset="2"/>
              </a:rPr>
              <a:t>d’un autre projet éolien </a:t>
            </a:r>
            <a:endParaRPr lang="de-DE" altLang="fr-FR" i="1" dirty="0">
              <a:latin typeface="DINPro" panose="020B0504020101020102"/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774" t="3339" r="2158" b="3493"/>
          <a:stretch/>
        </p:blipFill>
        <p:spPr>
          <a:xfrm>
            <a:off x="517049" y="1878135"/>
            <a:ext cx="6787266" cy="46554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11486" y="6106771"/>
            <a:ext cx="676275" cy="26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6872649" y="6106771"/>
            <a:ext cx="572654" cy="534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F11D67-4ED3-7800-70C1-60032B49E723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31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529295" y="1978601"/>
            <a:ext cx="3661913" cy="4917617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fr-FR" sz="1800" dirty="0"/>
              <a:t>Environnement sonore: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Mesure de bruit avec un sonomètre pour caractériser l’ambiance sonore existante au niveau des zones habitées proches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 dirty="0"/>
              <a:t>www.csdingenieurs.be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12/16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latin typeface="DINPro" panose="020B0504020101020102"/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latin typeface="DINPro" panose="020B0504020101020102"/>
                <a:sym typeface="Wingdings" panose="05000000000000000000" pitchFamily="2" charset="2"/>
              </a:rPr>
              <a:t> </a:t>
            </a:r>
            <a:r>
              <a:rPr lang="fr-BE" altLang="fr-FR" i="1" dirty="0">
                <a:latin typeface="DINPro" panose="020B0504020101020102"/>
                <a:sym typeface="Wingdings" panose="05000000000000000000" pitchFamily="2" charset="2"/>
              </a:rPr>
              <a:t>d’un autre projet éolien </a:t>
            </a:r>
            <a:endParaRPr lang="de-DE" altLang="fr-FR" i="1" dirty="0">
              <a:latin typeface="DINPro" panose="020B050402010102010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485" y="2043987"/>
            <a:ext cx="1283001" cy="424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K:\CSD-EC\Namur\Data (W)\NA01141_SOWAER_PEB Charleroi Liège\02_Information et données reçues\02_Mesures\2014_04_07\2014_CI_011_Courcelles_Rue de Stocky\01_Photos\SAM_000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704" y="2027973"/>
            <a:ext cx="5643969" cy="42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761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732481-C70D-50C8-51AE-284444C9C7F5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32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519710" y="1978601"/>
            <a:ext cx="4203409" cy="4917617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fr-FR" dirty="0"/>
              <a:t>Impact acoustique :</a:t>
            </a:r>
          </a:p>
          <a:p>
            <a:pPr lvl="1"/>
            <a:r>
              <a:rPr lang="fr-FR" dirty="0"/>
              <a:t>Modélisation des niveaux sonores générés par le projet</a:t>
            </a:r>
          </a:p>
          <a:p>
            <a:pPr lvl="1"/>
            <a:r>
              <a:rPr lang="fr-FR" dirty="0"/>
              <a:t>Comparaison aux valeurs limites réglementaires</a:t>
            </a:r>
          </a:p>
          <a:p>
            <a:pPr marL="342900" indent="-342900">
              <a:buBlip>
                <a:blip r:embed="rId2"/>
              </a:buBlip>
            </a:pPr>
            <a:r>
              <a:rPr lang="fr-FR" dirty="0"/>
              <a:t>Recommandations :</a:t>
            </a:r>
          </a:p>
          <a:p>
            <a:pPr lvl="1"/>
            <a:r>
              <a:rPr lang="fr-FR" dirty="0"/>
              <a:t>Bridage acoustique si besoin</a:t>
            </a:r>
          </a:p>
          <a:p>
            <a:pPr lvl="1"/>
            <a:r>
              <a:rPr lang="fr-FR" dirty="0"/>
              <a:t>Suivi acoustique post-implantation</a:t>
            </a:r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206052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13/16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fr-BE" altLang="fr-FR" i="1" dirty="0">
                <a:sym typeface="Wingdings" panose="05000000000000000000" pitchFamily="2" charset="2"/>
              </a:rPr>
              <a:t>d’un autre projet éolien </a:t>
            </a:r>
            <a:endParaRPr lang="de-DE" altLang="fr-FR" i="1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70" y="1850622"/>
            <a:ext cx="6621392" cy="46808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11170" y="6378976"/>
            <a:ext cx="571500" cy="26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21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0F3A8B-78DB-1818-E955-D5276DEA63B0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33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Contenu de l’étude d’incidences sur l’environnement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836392" y="3803159"/>
            <a:ext cx="3661913" cy="3219956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fr-FR" dirty="0"/>
              <a:t>Ombre mouvante :</a:t>
            </a:r>
          </a:p>
          <a:p>
            <a:pPr lvl="1"/>
            <a:r>
              <a:rPr lang="fr-FR" dirty="0"/>
              <a:t>Modélisation des niveaux d’ombre générés par le projet</a:t>
            </a:r>
          </a:p>
          <a:p>
            <a:pPr lvl="1"/>
            <a:r>
              <a:rPr lang="fr-FR" dirty="0"/>
              <a:t>Comparaison aux valeurs limites réglementaires </a:t>
            </a:r>
            <a:br>
              <a:rPr lang="fr-FR" dirty="0"/>
            </a:br>
            <a:r>
              <a:rPr lang="fr-FR" dirty="0"/>
              <a:t>(30 min/jour et 30 h/an)</a:t>
            </a:r>
          </a:p>
          <a:p>
            <a:pPr marL="342900" indent="-342900">
              <a:buBlip>
                <a:blip r:embed="rId2"/>
              </a:buBlip>
            </a:pPr>
            <a:r>
              <a:rPr lang="fr-FR" dirty="0"/>
              <a:t>Recommandations :</a:t>
            </a:r>
          </a:p>
          <a:p>
            <a:pPr lvl="1"/>
            <a:r>
              <a:rPr lang="fr-FR" dirty="0"/>
              <a:t>Module d’arrêt si besoin</a:t>
            </a:r>
          </a:p>
          <a:p>
            <a:endParaRPr lang="fr-CH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514866" y="6192500"/>
            <a:ext cx="8014743" cy="359590"/>
          </a:xfrm>
        </p:spPr>
        <p:txBody>
          <a:bodyPr/>
          <a:lstStyle/>
          <a:p>
            <a:r>
              <a:rPr lang="fr-CH" dirty="0"/>
              <a:t>13 février 2018 – Julien OTOUL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14/16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17048" y="1572013"/>
            <a:ext cx="7794625" cy="398536"/>
          </a:xfrm>
          <a:prstGeom prst="rect">
            <a:avLst/>
          </a:prstGeom>
          <a:noFill/>
        </p:spPr>
        <p:txBody>
          <a:bodyPr vert="horz" lIns="10800" tIns="0" rIns="0" bIns="0" rtlCol="0">
            <a:noAutofit/>
          </a:bodyPr>
          <a:lstStyle>
            <a:lvl1pPr marL="273050" indent="-273050" algn="l" defTabSz="914400" rtl="0" eaLnBrk="1" latinLnBrk="0" hangingPunct="1">
              <a:spcBef>
                <a:spcPts val="1400"/>
              </a:spcBef>
              <a:spcAft>
                <a:spcPts val="8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0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6688" indent="-1778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179388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altLang="fr-FR" i="1" dirty="0" err="1">
                <a:sym typeface="Wingdings" panose="05000000000000000000" pitchFamily="2" charset="2"/>
              </a:rPr>
              <a:t>Exemple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sym typeface="Wingdings" panose="05000000000000000000" pitchFamily="2" charset="2"/>
              </a:rPr>
              <a:t>issu</a:t>
            </a:r>
            <a:r>
              <a:rPr lang="de-DE" altLang="fr-FR" i="1" dirty="0">
                <a:sym typeface="Wingdings" panose="05000000000000000000" pitchFamily="2" charset="2"/>
              </a:rPr>
              <a:t> de </a:t>
            </a:r>
            <a:r>
              <a:rPr lang="de-DE" altLang="fr-FR" i="1" dirty="0" err="1">
                <a:sym typeface="Wingdings" panose="05000000000000000000" pitchFamily="2" charset="2"/>
              </a:rPr>
              <a:t>l‘étude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de-DE" altLang="fr-FR" i="1" dirty="0" err="1">
                <a:sym typeface="Wingdings" panose="05000000000000000000" pitchFamily="2" charset="2"/>
              </a:rPr>
              <a:t>d‘incidences</a:t>
            </a:r>
            <a:r>
              <a:rPr lang="de-DE" altLang="fr-FR" i="1" dirty="0">
                <a:sym typeface="Wingdings" panose="05000000000000000000" pitchFamily="2" charset="2"/>
              </a:rPr>
              <a:t> </a:t>
            </a:r>
            <a:r>
              <a:rPr lang="fr-BE" altLang="fr-FR" i="1" dirty="0">
                <a:sym typeface="Wingdings" panose="05000000000000000000" pitchFamily="2" charset="2"/>
              </a:rPr>
              <a:t>d’un autre projet éolien </a:t>
            </a:r>
            <a:endParaRPr lang="de-DE" altLang="fr-FR" i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7907254" y="1572013"/>
            <a:ext cx="3069021" cy="1927512"/>
            <a:chOff x="413396" y="550679"/>
            <a:chExt cx="6951664" cy="4335462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413396" y="550679"/>
              <a:ext cx="6951664" cy="43354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/>
            </a:p>
          </p:txBody>
        </p:sp>
        <p:pic>
          <p:nvPicPr>
            <p:cNvPr id="14" name="Picture 4" descr="eol3d%20mat%20méta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110" y="2458413"/>
              <a:ext cx="663575" cy="2173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465785" y="4634578"/>
              <a:ext cx="6795094" cy="115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>
              <a:off x="1727848" y="1751975"/>
              <a:ext cx="4452937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>
              <a:off x="1861198" y="2039313"/>
              <a:ext cx="4452937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>
              <a:off x="1662760" y="1463050"/>
              <a:ext cx="4452938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6314135" y="1066175"/>
              <a:ext cx="946744" cy="973138"/>
            </a:xfrm>
            <a:prstGeom prst="ellipse">
              <a:avLst/>
            </a:prstGeom>
            <a:solidFill>
              <a:srgbClr val="FDFD3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/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930923" y="4254764"/>
              <a:ext cx="731837" cy="3730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930923" y="4011051"/>
              <a:ext cx="361950" cy="225425"/>
            </a:xfrm>
            <a:custGeom>
              <a:avLst/>
              <a:gdLst>
                <a:gd name="T0" fmla="*/ 0 w 247"/>
                <a:gd name="T1" fmla="*/ 225425 h 142"/>
                <a:gd name="T2" fmla="*/ 361950 w 247"/>
                <a:gd name="T3" fmla="*/ 0 h 14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7" h="142">
                  <a:moveTo>
                    <a:pt x="0" y="142"/>
                  </a:moveTo>
                  <a:lnTo>
                    <a:pt x="247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305573" y="4023751"/>
              <a:ext cx="357187" cy="212725"/>
            </a:xfrm>
            <a:custGeom>
              <a:avLst/>
              <a:gdLst>
                <a:gd name="T0" fmla="*/ 0 w 243"/>
                <a:gd name="T1" fmla="*/ 0 h 134"/>
                <a:gd name="T2" fmla="*/ 357187 w 243"/>
                <a:gd name="T3" fmla="*/ 212725 h 13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3" h="134">
                  <a:moveTo>
                    <a:pt x="0" y="0"/>
                  </a:moveTo>
                  <a:lnTo>
                    <a:pt x="243" y="13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5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Qu’est-ce qu’une étude d'incidences sur l'environnement ?</a:t>
            </a:r>
            <a:endParaRPr lang="fr-CH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41" y="1908156"/>
            <a:ext cx="6533769" cy="461886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725444" y="6361013"/>
            <a:ext cx="607516" cy="26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11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32E4E0-BBCD-F948-7763-BB6FD56364CE}"/>
              </a:ext>
            </a:extLst>
          </p:cNvPr>
          <p:cNvSpPr/>
          <p:nvPr/>
        </p:nvSpPr>
        <p:spPr>
          <a:xfrm>
            <a:off x="514866" y="0"/>
            <a:ext cx="3859909" cy="6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34</a:t>
            </a:fld>
            <a:endParaRPr lang="fr-CH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L’étude d’incidences dans la procédure de demande de permis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 dirty="0"/>
              <a:t>www.csdingenieurs.be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10958509" y="6349990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15/16</a:t>
            </a:r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4230187" y="1615094"/>
            <a:ext cx="3708000" cy="573087"/>
          </a:xfrm>
          <a:prstGeom prst="rect">
            <a:avLst/>
          </a:prstGeom>
          <a:solidFill>
            <a:srgbClr val="ACD4E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fr-FR">
              <a:latin typeface="Calibri" pitchFamily="34" charset="0"/>
            </a:endParaRPr>
          </a:p>
        </p:txBody>
      </p:sp>
      <p:sp>
        <p:nvSpPr>
          <p:cNvPr id="25" name="Freeform 12"/>
          <p:cNvSpPr>
            <a:spLocks/>
          </p:cNvSpPr>
          <p:nvPr/>
        </p:nvSpPr>
        <p:spPr bwMode="auto">
          <a:xfrm>
            <a:off x="5840594" y="2188181"/>
            <a:ext cx="487362" cy="265113"/>
          </a:xfrm>
          <a:custGeom>
            <a:avLst/>
            <a:gdLst>
              <a:gd name="T0" fmla="*/ 2147483647 w 664"/>
              <a:gd name="T1" fmla="*/ 0 h 333"/>
              <a:gd name="T2" fmla="*/ 2147483647 w 664"/>
              <a:gd name="T3" fmla="*/ 2147483647 h 333"/>
              <a:gd name="T4" fmla="*/ 0 w 664"/>
              <a:gd name="T5" fmla="*/ 2147483647 h 333"/>
              <a:gd name="T6" fmla="*/ 2147483647 w 664"/>
              <a:gd name="T7" fmla="*/ 2147483647 h 333"/>
              <a:gd name="T8" fmla="*/ 2147483647 w 664"/>
              <a:gd name="T9" fmla="*/ 2147483647 h 333"/>
              <a:gd name="T10" fmla="*/ 2147483647 w 664"/>
              <a:gd name="T11" fmla="*/ 2147483647 h 333"/>
              <a:gd name="T12" fmla="*/ 2147483647 w 664"/>
              <a:gd name="T13" fmla="*/ 0 h 333"/>
              <a:gd name="T14" fmla="*/ 2147483647 w 664"/>
              <a:gd name="T15" fmla="*/ 0 h 3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3"/>
              <a:gd name="T26" fmla="*/ 664 w 664"/>
              <a:gd name="T27" fmla="*/ 333 h 3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3">
                <a:moveTo>
                  <a:pt x="166" y="0"/>
                </a:moveTo>
                <a:lnTo>
                  <a:pt x="166" y="222"/>
                </a:lnTo>
                <a:lnTo>
                  <a:pt x="0" y="222"/>
                </a:lnTo>
                <a:lnTo>
                  <a:pt x="332" y="333"/>
                </a:lnTo>
                <a:lnTo>
                  <a:pt x="664" y="222"/>
                </a:lnTo>
                <a:lnTo>
                  <a:pt x="498" y="222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BE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245158" y="2502119"/>
            <a:ext cx="36782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b="1" dirty="0">
                <a:solidFill>
                  <a:srgbClr val="00254A"/>
                </a:solidFill>
                <a:latin typeface="+mn-lt"/>
              </a:rPr>
              <a:t>Etude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d’incidences</a:t>
            </a:r>
            <a:endParaRPr lang="en-GB" altLang="fr-FR" b="1" dirty="0">
              <a:solidFill>
                <a:srgbClr val="00254A"/>
              </a:solidFill>
              <a:latin typeface="+mn-lt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4245156" y="1747650"/>
            <a:ext cx="3678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sz="1800" b="1" dirty="0" err="1">
                <a:solidFill>
                  <a:srgbClr val="00254A"/>
                </a:solidFill>
                <a:latin typeface="+mn-lt"/>
              </a:rPr>
              <a:t>Réunion</a:t>
            </a:r>
            <a:r>
              <a:rPr lang="en-GB" altLang="fr-FR" sz="1800" b="1" dirty="0">
                <a:solidFill>
                  <a:srgbClr val="00254A"/>
                </a:solidFill>
                <a:latin typeface="+mn-lt"/>
              </a:rPr>
              <a:t> </a:t>
            </a:r>
            <a:r>
              <a:rPr lang="en-GB" altLang="fr-FR" sz="1800" b="1" dirty="0" err="1">
                <a:solidFill>
                  <a:srgbClr val="00254A"/>
                </a:solidFill>
                <a:latin typeface="+mn-lt"/>
              </a:rPr>
              <a:t>d’information</a:t>
            </a:r>
            <a:r>
              <a:rPr lang="en-GB" altLang="fr-FR" sz="1800" b="1" dirty="0">
                <a:solidFill>
                  <a:srgbClr val="00254A"/>
                </a:solidFill>
                <a:latin typeface="+mn-lt"/>
              </a:rPr>
              <a:t> du public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8349528" y="2040610"/>
            <a:ext cx="12620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en-GB" sz="1400" b="1" i="1" dirty="0">
                <a:solidFill>
                  <a:srgbClr val="0070C0"/>
                </a:solidFill>
                <a:latin typeface="+mj-lt"/>
                <a:ea typeface="ＭＳ Ｐゴシック" charset="0"/>
                <a:cs typeface="Calibri"/>
              </a:rPr>
              <a:t>Observations</a:t>
            </a:r>
          </a:p>
          <a:p>
            <a:pPr algn="ctr">
              <a:defRPr/>
            </a:pPr>
            <a:r>
              <a:rPr lang="en-GB" sz="1400" b="1" i="1" dirty="0">
                <a:solidFill>
                  <a:srgbClr val="0070C0"/>
                </a:solidFill>
                <a:latin typeface="+mj-lt"/>
                <a:ea typeface="ＭＳ Ｐゴシック" charset="0"/>
                <a:cs typeface="Calibri"/>
              </a:rPr>
              <a:t>suggestions</a:t>
            </a:r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 rot="5189545">
            <a:off x="7504510" y="1887057"/>
            <a:ext cx="839694" cy="79446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514" y="11374"/>
                </a:moveTo>
                <a:cubicBezTo>
                  <a:pt x="18528" y="11183"/>
                  <a:pt x="18536" y="10991"/>
                  <a:pt x="18536" y="10800"/>
                </a:cubicBezTo>
                <a:cubicBezTo>
                  <a:pt x="18536" y="6527"/>
                  <a:pt x="15072" y="3064"/>
                  <a:pt x="10800" y="3064"/>
                </a:cubicBezTo>
                <a:cubicBezTo>
                  <a:pt x="6527" y="3064"/>
                  <a:pt x="3064" y="6527"/>
                  <a:pt x="3064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067"/>
                  <a:pt x="21590" y="11335"/>
                  <a:pt x="21570" y="11602"/>
                </a:cubicBezTo>
                <a:lnTo>
                  <a:pt x="24262" y="11803"/>
                </a:lnTo>
                <a:lnTo>
                  <a:pt x="19728" y="15708"/>
                </a:lnTo>
                <a:lnTo>
                  <a:pt x="15822" y="11174"/>
                </a:lnTo>
                <a:lnTo>
                  <a:pt x="18514" y="1137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fr-BE"/>
          </a:p>
        </p:txBody>
      </p:sp>
      <p:sp>
        <p:nvSpPr>
          <p:cNvPr id="30" name="Freeform 13"/>
          <p:cNvSpPr>
            <a:spLocks/>
          </p:cNvSpPr>
          <p:nvPr/>
        </p:nvSpPr>
        <p:spPr bwMode="auto">
          <a:xfrm>
            <a:off x="5840594" y="2857334"/>
            <a:ext cx="487362" cy="265113"/>
          </a:xfrm>
          <a:custGeom>
            <a:avLst/>
            <a:gdLst>
              <a:gd name="T0" fmla="*/ 2147483647 w 664"/>
              <a:gd name="T1" fmla="*/ 0 h 332"/>
              <a:gd name="T2" fmla="*/ 2147483647 w 664"/>
              <a:gd name="T3" fmla="*/ 2147483647 h 332"/>
              <a:gd name="T4" fmla="*/ 0 w 664"/>
              <a:gd name="T5" fmla="*/ 2147483647 h 332"/>
              <a:gd name="T6" fmla="*/ 2147483647 w 664"/>
              <a:gd name="T7" fmla="*/ 2147483647 h 332"/>
              <a:gd name="T8" fmla="*/ 2147483647 w 664"/>
              <a:gd name="T9" fmla="*/ 2147483647 h 332"/>
              <a:gd name="T10" fmla="*/ 2147483647 w 664"/>
              <a:gd name="T11" fmla="*/ 2147483647 h 332"/>
              <a:gd name="T12" fmla="*/ 2147483647 w 664"/>
              <a:gd name="T13" fmla="*/ 0 h 332"/>
              <a:gd name="T14" fmla="*/ 2147483647 w 664"/>
              <a:gd name="T15" fmla="*/ 0 h 3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2"/>
              <a:gd name="T26" fmla="*/ 664 w 664"/>
              <a:gd name="T27" fmla="*/ 332 h 3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2">
                <a:moveTo>
                  <a:pt x="166" y="0"/>
                </a:moveTo>
                <a:lnTo>
                  <a:pt x="166" y="222"/>
                </a:lnTo>
                <a:lnTo>
                  <a:pt x="0" y="222"/>
                </a:lnTo>
                <a:lnTo>
                  <a:pt x="332" y="332"/>
                </a:lnTo>
                <a:lnTo>
                  <a:pt x="664" y="222"/>
                </a:lnTo>
                <a:lnTo>
                  <a:pt x="498" y="222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BE"/>
          </a:p>
        </p:txBody>
      </p:sp>
      <p:sp>
        <p:nvSpPr>
          <p:cNvPr id="31" name="Freeform 14"/>
          <p:cNvSpPr>
            <a:spLocks/>
          </p:cNvSpPr>
          <p:nvPr/>
        </p:nvSpPr>
        <p:spPr bwMode="auto">
          <a:xfrm>
            <a:off x="5840594" y="3761954"/>
            <a:ext cx="487362" cy="265113"/>
          </a:xfrm>
          <a:custGeom>
            <a:avLst/>
            <a:gdLst>
              <a:gd name="T0" fmla="*/ 2147483647 w 664"/>
              <a:gd name="T1" fmla="*/ 0 h 332"/>
              <a:gd name="T2" fmla="*/ 2147483647 w 664"/>
              <a:gd name="T3" fmla="*/ 2147483647 h 332"/>
              <a:gd name="T4" fmla="*/ 0 w 664"/>
              <a:gd name="T5" fmla="*/ 2147483647 h 332"/>
              <a:gd name="T6" fmla="*/ 2147483647 w 664"/>
              <a:gd name="T7" fmla="*/ 2147483647 h 332"/>
              <a:gd name="T8" fmla="*/ 2147483647 w 664"/>
              <a:gd name="T9" fmla="*/ 2147483647 h 332"/>
              <a:gd name="T10" fmla="*/ 2147483647 w 664"/>
              <a:gd name="T11" fmla="*/ 2147483647 h 332"/>
              <a:gd name="T12" fmla="*/ 2147483647 w 664"/>
              <a:gd name="T13" fmla="*/ 0 h 332"/>
              <a:gd name="T14" fmla="*/ 2147483647 w 664"/>
              <a:gd name="T15" fmla="*/ 0 h 3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2"/>
              <a:gd name="T26" fmla="*/ 664 w 664"/>
              <a:gd name="T27" fmla="*/ 332 h 3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2">
                <a:moveTo>
                  <a:pt x="166" y="0"/>
                </a:moveTo>
                <a:lnTo>
                  <a:pt x="166" y="221"/>
                </a:lnTo>
                <a:lnTo>
                  <a:pt x="0" y="221"/>
                </a:lnTo>
                <a:lnTo>
                  <a:pt x="332" y="332"/>
                </a:lnTo>
                <a:lnTo>
                  <a:pt x="664" y="221"/>
                </a:lnTo>
                <a:lnTo>
                  <a:pt x="498" y="221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BE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245156" y="4748220"/>
            <a:ext cx="3678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Enquête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publique</a:t>
            </a:r>
            <a:endParaRPr lang="en-GB" altLang="fr-FR" b="1" dirty="0">
              <a:solidFill>
                <a:srgbClr val="00254A"/>
              </a:solidFill>
              <a:latin typeface="+mn-lt"/>
            </a:endParaRPr>
          </a:p>
        </p:txBody>
      </p:sp>
      <p:sp>
        <p:nvSpPr>
          <p:cNvPr id="33" name="Freeform 16"/>
          <p:cNvSpPr>
            <a:spLocks/>
          </p:cNvSpPr>
          <p:nvPr/>
        </p:nvSpPr>
        <p:spPr bwMode="auto">
          <a:xfrm>
            <a:off x="5840594" y="4435869"/>
            <a:ext cx="487362" cy="263525"/>
          </a:xfrm>
          <a:custGeom>
            <a:avLst/>
            <a:gdLst>
              <a:gd name="T0" fmla="*/ 2147483647 w 664"/>
              <a:gd name="T1" fmla="*/ 0 h 332"/>
              <a:gd name="T2" fmla="*/ 2147483647 w 664"/>
              <a:gd name="T3" fmla="*/ 2147483647 h 332"/>
              <a:gd name="T4" fmla="*/ 0 w 664"/>
              <a:gd name="T5" fmla="*/ 2147483647 h 332"/>
              <a:gd name="T6" fmla="*/ 2147483647 w 664"/>
              <a:gd name="T7" fmla="*/ 2147483647 h 332"/>
              <a:gd name="T8" fmla="*/ 2147483647 w 664"/>
              <a:gd name="T9" fmla="*/ 2147483647 h 332"/>
              <a:gd name="T10" fmla="*/ 2147483647 w 664"/>
              <a:gd name="T11" fmla="*/ 2147483647 h 332"/>
              <a:gd name="T12" fmla="*/ 2147483647 w 664"/>
              <a:gd name="T13" fmla="*/ 0 h 332"/>
              <a:gd name="T14" fmla="*/ 2147483647 w 664"/>
              <a:gd name="T15" fmla="*/ 0 h 3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2"/>
              <a:gd name="T26" fmla="*/ 664 w 664"/>
              <a:gd name="T27" fmla="*/ 332 h 3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2">
                <a:moveTo>
                  <a:pt x="166" y="0"/>
                </a:moveTo>
                <a:lnTo>
                  <a:pt x="166" y="221"/>
                </a:lnTo>
                <a:lnTo>
                  <a:pt x="0" y="221"/>
                </a:lnTo>
                <a:lnTo>
                  <a:pt x="332" y="332"/>
                </a:lnTo>
                <a:lnTo>
                  <a:pt x="664" y="221"/>
                </a:lnTo>
                <a:lnTo>
                  <a:pt x="498" y="221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BE"/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3957025" y="3171273"/>
            <a:ext cx="4254500" cy="54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Intégration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des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recommandations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de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l’étude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d’incidences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dans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le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projet</a:t>
            </a:r>
            <a:endParaRPr lang="en-GB" altLang="fr-FR" b="1" dirty="0">
              <a:solidFill>
                <a:srgbClr val="00254A"/>
              </a:solidFill>
              <a:latin typeface="+mn-lt"/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3606981" y="4075892"/>
            <a:ext cx="49545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Dépôt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de la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demande</a:t>
            </a:r>
            <a:r>
              <a:rPr lang="en-GB" altLang="fr-FR" b="1" dirty="0">
                <a:solidFill>
                  <a:srgbClr val="00254A"/>
                </a:solidFill>
                <a:latin typeface="+mn-lt"/>
              </a:rPr>
              <a:t> de </a:t>
            </a:r>
            <a:r>
              <a:rPr lang="en-GB" altLang="fr-FR" b="1" dirty="0" err="1">
                <a:solidFill>
                  <a:srgbClr val="00254A"/>
                </a:solidFill>
                <a:latin typeface="+mn-lt"/>
              </a:rPr>
              <a:t>permis</a:t>
            </a:r>
            <a:endParaRPr lang="en-GB" altLang="fr-FR" b="1" dirty="0">
              <a:solidFill>
                <a:srgbClr val="00254A"/>
              </a:solidFill>
              <a:latin typeface="+mn-lt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4245156" y="5355618"/>
            <a:ext cx="3678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fr-FR" b="1" dirty="0">
                <a:solidFill>
                  <a:srgbClr val="00254A"/>
                </a:solidFill>
                <a:latin typeface="+mn-lt"/>
              </a:rPr>
              <a:t>Instruction admin. du dossier</a:t>
            </a:r>
          </a:p>
        </p:txBody>
      </p:sp>
      <p:sp>
        <p:nvSpPr>
          <p:cNvPr id="37" name="Freeform 21"/>
          <p:cNvSpPr>
            <a:spLocks/>
          </p:cNvSpPr>
          <p:nvPr/>
        </p:nvSpPr>
        <p:spPr bwMode="auto">
          <a:xfrm>
            <a:off x="5840594" y="5043267"/>
            <a:ext cx="487362" cy="263525"/>
          </a:xfrm>
          <a:custGeom>
            <a:avLst/>
            <a:gdLst>
              <a:gd name="T0" fmla="*/ 2147483647 w 664"/>
              <a:gd name="T1" fmla="*/ 0 h 332"/>
              <a:gd name="T2" fmla="*/ 2147483647 w 664"/>
              <a:gd name="T3" fmla="*/ 2147483647 h 332"/>
              <a:gd name="T4" fmla="*/ 0 w 664"/>
              <a:gd name="T5" fmla="*/ 2147483647 h 332"/>
              <a:gd name="T6" fmla="*/ 2147483647 w 664"/>
              <a:gd name="T7" fmla="*/ 2147483647 h 332"/>
              <a:gd name="T8" fmla="*/ 2147483647 w 664"/>
              <a:gd name="T9" fmla="*/ 2147483647 h 332"/>
              <a:gd name="T10" fmla="*/ 2147483647 w 664"/>
              <a:gd name="T11" fmla="*/ 2147483647 h 332"/>
              <a:gd name="T12" fmla="*/ 2147483647 w 664"/>
              <a:gd name="T13" fmla="*/ 0 h 332"/>
              <a:gd name="T14" fmla="*/ 2147483647 w 664"/>
              <a:gd name="T15" fmla="*/ 0 h 3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64"/>
              <a:gd name="T25" fmla="*/ 0 h 332"/>
              <a:gd name="T26" fmla="*/ 664 w 664"/>
              <a:gd name="T27" fmla="*/ 332 h 3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64" h="332">
                <a:moveTo>
                  <a:pt x="166" y="0"/>
                </a:moveTo>
                <a:lnTo>
                  <a:pt x="166" y="222"/>
                </a:lnTo>
                <a:lnTo>
                  <a:pt x="0" y="222"/>
                </a:lnTo>
                <a:lnTo>
                  <a:pt x="332" y="332"/>
                </a:lnTo>
                <a:lnTo>
                  <a:pt x="664" y="222"/>
                </a:lnTo>
                <a:lnTo>
                  <a:pt x="498" y="222"/>
                </a:lnTo>
                <a:lnTo>
                  <a:pt x="498" y="0"/>
                </a:lnTo>
                <a:lnTo>
                  <a:pt x="166" y="0"/>
                </a:ln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651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BE"/>
          </a:p>
        </p:txBody>
      </p:sp>
      <p:grpSp>
        <p:nvGrpSpPr>
          <p:cNvPr id="38" name="Groupe 37"/>
          <p:cNvGrpSpPr/>
          <p:nvPr/>
        </p:nvGrpSpPr>
        <p:grpSpPr>
          <a:xfrm>
            <a:off x="4641444" y="5650664"/>
            <a:ext cx="2885662" cy="558572"/>
            <a:chOff x="3050588" y="5091259"/>
            <a:chExt cx="2885662" cy="558572"/>
          </a:xfrm>
        </p:grpSpPr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3050588" y="5403610"/>
              <a:ext cx="288566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altLang="fr-FR" b="1" dirty="0" err="1">
                  <a:solidFill>
                    <a:srgbClr val="00254A"/>
                  </a:solidFill>
                  <a:latin typeface="+mn-lt"/>
                </a:rPr>
                <a:t>Décision</a:t>
              </a:r>
              <a:r>
                <a:rPr lang="en-GB" altLang="fr-FR" b="1" dirty="0">
                  <a:solidFill>
                    <a:srgbClr val="00254A"/>
                  </a:solidFill>
                  <a:latin typeface="+mn-lt"/>
                </a:rPr>
                <a:t> de </a:t>
              </a:r>
              <a:r>
                <a:rPr lang="en-GB" altLang="fr-FR" b="1" dirty="0" err="1">
                  <a:solidFill>
                    <a:srgbClr val="00254A"/>
                  </a:solidFill>
                  <a:latin typeface="+mn-lt"/>
                </a:rPr>
                <a:t>l’Autorité</a:t>
              </a:r>
              <a:r>
                <a:rPr lang="en-GB" altLang="fr-FR" b="1" dirty="0">
                  <a:solidFill>
                    <a:srgbClr val="00254A"/>
                  </a:solidFill>
                  <a:latin typeface="+mn-lt"/>
                </a:rPr>
                <a:t> </a:t>
              </a:r>
              <a:r>
                <a:rPr lang="en-GB" altLang="fr-FR" b="1" dirty="0" err="1">
                  <a:solidFill>
                    <a:srgbClr val="00254A"/>
                  </a:solidFill>
                  <a:latin typeface="+mn-lt"/>
                </a:rPr>
                <a:t>compétente</a:t>
              </a:r>
              <a:endParaRPr lang="en-GB" altLang="fr-FR" dirty="0">
                <a:solidFill>
                  <a:srgbClr val="00254A"/>
                </a:solidFill>
                <a:latin typeface="+mn-lt"/>
              </a:endParaRPr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4249738" y="5091259"/>
              <a:ext cx="487362" cy="263525"/>
            </a:xfrm>
            <a:custGeom>
              <a:avLst/>
              <a:gdLst>
                <a:gd name="T0" fmla="*/ 2147483647 w 664"/>
                <a:gd name="T1" fmla="*/ 0 h 332"/>
                <a:gd name="T2" fmla="*/ 2147483647 w 664"/>
                <a:gd name="T3" fmla="*/ 2147483647 h 332"/>
                <a:gd name="T4" fmla="*/ 0 w 664"/>
                <a:gd name="T5" fmla="*/ 2147483647 h 332"/>
                <a:gd name="T6" fmla="*/ 2147483647 w 664"/>
                <a:gd name="T7" fmla="*/ 2147483647 h 332"/>
                <a:gd name="T8" fmla="*/ 2147483647 w 664"/>
                <a:gd name="T9" fmla="*/ 2147483647 h 332"/>
                <a:gd name="T10" fmla="*/ 2147483647 w 664"/>
                <a:gd name="T11" fmla="*/ 2147483647 h 332"/>
                <a:gd name="T12" fmla="*/ 2147483647 w 664"/>
                <a:gd name="T13" fmla="*/ 0 h 332"/>
                <a:gd name="T14" fmla="*/ 2147483647 w 664"/>
                <a:gd name="T15" fmla="*/ 0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4"/>
                <a:gd name="T25" fmla="*/ 0 h 332"/>
                <a:gd name="T26" fmla="*/ 664 w 664"/>
                <a:gd name="T27" fmla="*/ 332 h 3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4" h="332">
                  <a:moveTo>
                    <a:pt x="166" y="0"/>
                  </a:moveTo>
                  <a:lnTo>
                    <a:pt x="166" y="222"/>
                  </a:lnTo>
                  <a:lnTo>
                    <a:pt x="0" y="222"/>
                  </a:lnTo>
                  <a:lnTo>
                    <a:pt x="332" y="332"/>
                  </a:lnTo>
                  <a:lnTo>
                    <a:pt x="664" y="222"/>
                  </a:lnTo>
                  <a:lnTo>
                    <a:pt x="498" y="222"/>
                  </a:lnTo>
                  <a:lnTo>
                    <a:pt x="498" y="0"/>
                  </a:lnTo>
                  <a:lnTo>
                    <a:pt x="166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BE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324073" y="4987894"/>
            <a:ext cx="8523961" cy="1345563"/>
            <a:chOff x="-266784" y="4428488"/>
            <a:chExt cx="8523961" cy="1345563"/>
          </a:xfrm>
        </p:grpSpPr>
        <p:grpSp>
          <p:nvGrpSpPr>
            <p:cNvPr id="42" name="Groupe 41"/>
            <p:cNvGrpSpPr/>
            <p:nvPr/>
          </p:nvGrpSpPr>
          <p:grpSpPr>
            <a:xfrm>
              <a:off x="6207269" y="4428488"/>
              <a:ext cx="2049908" cy="1097225"/>
              <a:chOff x="6207269" y="4428488"/>
              <a:chExt cx="2049908" cy="1097225"/>
            </a:xfrm>
          </p:grpSpPr>
          <p:sp>
            <p:nvSpPr>
              <p:cNvPr id="46" name="Rectangle 27"/>
              <p:cNvSpPr>
                <a:spLocks noChangeArrowheads="1"/>
              </p:cNvSpPr>
              <p:nvPr/>
            </p:nvSpPr>
            <p:spPr bwMode="auto">
              <a:xfrm flipH="1">
                <a:off x="6995114" y="4880122"/>
                <a:ext cx="1262063" cy="47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r>
                  <a:rPr lang="en-GB" sz="1400" b="1" i="1" dirty="0" err="1">
                    <a:solidFill>
                      <a:srgbClr val="0070C0"/>
                    </a:solidFill>
                    <a:latin typeface="+mj-lt"/>
                    <a:ea typeface="ＭＳ Ｐゴシック" charset="0"/>
                    <a:cs typeface="Calibri"/>
                  </a:rPr>
                  <a:t>Remarques</a:t>
                </a:r>
                <a:r>
                  <a:rPr lang="en-GB" sz="1400" b="1" i="1" dirty="0">
                    <a:solidFill>
                      <a:srgbClr val="0070C0"/>
                    </a:solidFill>
                    <a:latin typeface="+mj-lt"/>
                    <a:ea typeface="ＭＳ Ｐゴシック" charset="0"/>
                    <a:cs typeface="Calibri"/>
                  </a:rPr>
                  <a:t> population</a:t>
                </a:r>
              </a:p>
            </p:txBody>
          </p:sp>
          <p:sp>
            <p:nvSpPr>
              <p:cNvPr id="47" name="AutoShape 36"/>
              <p:cNvSpPr>
                <a:spLocks noChangeArrowheads="1"/>
              </p:cNvSpPr>
              <p:nvPr/>
            </p:nvSpPr>
            <p:spPr bwMode="auto">
              <a:xfrm rot="5189545">
                <a:off x="6018656" y="4617101"/>
                <a:ext cx="1097225" cy="7200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514" y="11374"/>
                    </a:moveTo>
                    <a:cubicBezTo>
                      <a:pt x="18528" y="11183"/>
                      <a:pt x="18536" y="10991"/>
                      <a:pt x="18536" y="10800"/>
                    </a:cubicBezTo>
                    <a:cubicBezTo>
                      <a:pt x="18536" y="6527"/>
                      <a:pt x="15072" y="3064"/>
                      <a:pt x="10800" y="3064"/>
                    </a:cubicBezTo>
                    <a:cubicBezTo>
                      <a:pt x="6527" y="3064"/>
                      <a:pt x="3064" y="6527"/>
                      <a:pt x="306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67"/>
                      <a:pt x="21590" y="11335"/>
                      <a:pt x="21570" y="11602"/>
                    </a:cubicBezTo>
                    <a:lnTo>
                      <a:pt x="24262" y="11803"/>
                    </a:lnTo>
                    <a:lnTo>
                      <a:pt x="19728" y="15708"/>
                    </a:lnTo>
                    <a:lnTo>
                      <a:pt x="15822" y="11174"/>
                    </a:lnTo>
                    <a:lnTo>
                      <a:pt x="18514" y="1137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fr-BE"/>
              </a:p>
            </p:txBody>
          </p:sp>
        </p:grpSp>
        <p:grpSp>
          <p:nvGrpSpPr>
            <p:cNvPr id="43" name="Groupe 42"/>
            <p:cNvGrpSpPr/>
            <p:nvPr/>
          </p:nvGrpSpPr>
          <p:grpSpPr>
            <a:xfrm>
              <a:off x="-266784" y="4753289"/>
              <a:ext cx="3031529" cy="1020762"/>
              <a:chOff x="-266784" y="4753289"/>
              <a:chExt cx="3031529" cy="1020762"/>
            </a:xfrm>
          </p:grpSpPr>
          <p:sp>
            <p:nvSpPr>
              <p:cNvPr id="44" name="AutoShape 35"/>
              <p:cNvSpPr>
                <a:spLocks noChangeArrowheads="1"/>
              </p:cNvSpPr>
              <p:nvPr/>
            </p:nvSpPr>
            <p:spPr bwMode="auto">
              <a:xfrm rot="16410455" flipH="1">
                <a:off x="2026745" y="4901358"/>
                <a:ext cx="756000" cy="7200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514" y="11374"/>
                    </a:moveTo>
                    <a:cubicBezTo>
                      <a:pt x="18528" y="11183"/>
                      <a:pt x="18536" y="10991"/>
                      <a:pt x="18536" y="10800"/>
                    </a:cubicBezTo>
                    <a:cubicBezTo>
                      <a:pt x="18536" y="6527"/>
                      <a:pt x="15072" y="3064"/>
                      <a:pt x="10800" y="3064"/>
                    </a:cubicBezTo>
                    <a:cubicBezTo>
                      <a:pt x="6527" y="3064"/>
                      <a:pt x="3064" y="6527"/>
                      <a:pt x="306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67"/>
                      <a:pt x="21590" y="11335"/>
                      <a:pt x="21570" y="11602"/>
                    </a:cubicBezTo>
                    <a:lnTo>
                      <a:pt x="24262" y="11803"/>
                    </a:lnTo>
                    <a:lnTo>
                      <a:pt x="19728" y="15708"/>
                    </a:lnTo>
                    <a:lnTo>
                      <a:pt x="15822" y="11174"/>
                    </a:lnTo>
                    <a:lnTo>
                      <a:pt x="18514" y="1137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fr-BE"/>
              </a:p>
            </p:txBody>
          </p:sp>
          <p:sp>
            <p:nvSpPr>
              <p:cNvPr id="45" name="Rectangle 28"/>
              <p:cNvSpPr>
                <a:spLocks noChangeArrowheads="1"/>
              </p:cNvSpPr>
              <p:nvPr/>
            </p:nvSpPr>
            <p:spPr bwMode="auto">
              <a:xfrm>
                <a:off x="-266784" y="4753289"/>
                <a:ext cx="2277237" cy="1020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GB" altLang="fr-FR" sz="1400" b="1" i="1" dirty="0">
                    <a:solidFill>
                      <a:srgbClr val="0070C0"/>
                    </a:solidFill>
                    <a:latin typeface="+mj-lt"/>
                  </a:rPr>
                  <a:t>Avis (services </a:t>
                </a:r>
                <a:r>
                  <a:rPr lang="en-GB" altLang="fr-FR" sz="1400" b="1" i="1" dirty="0" err="1">
                    <a:solidFill>
                      <a:srgbClr val="0070C0"/>
                    </a:solidFill>
                    <a:latin typeface="+mj-lt"/>
                  </a:rPr>
                  <a:t>communaux</a:t>
                </a:r>
                <a:r>
                  <a:rPr lang="en-GB" altLang="fr-FR" sz="1400" b="1" i="1" dirty="0">
                    <a:solidFill>
                      <a:srgbClr val="0070C0"/>
                    </a:solidFill>
                    <a:latin typeface="+mj-lt"/>
                  </a:rPr>
                  <a:t> et </a:t>
                </a:r>
                <a:r>
                  <a:rPr lang="en-GB" altLang="fr-FR" sz="1400" b="1" i="1" dirty="0" err="1">
                    <a:solidFill>
                      <a:srgbClr val="0070C0"/>
                    </a:solidFill>
                    <a:latin typeface="+mj-lt"/>
                  </a:rPr>
                  <a:t>régionaux</a:t>
                </a:r>
                <a:r>
                  <a:rPr lang="en-GB" altLang="fr-FR" sz="1400" b="1" i="1" dirty="0">
                    <a:solidFill>
                      <a:srgbClr val="0070C0"/>
                    </a:solidFill>
                    <a:latin typeface="+mj-lt"/>
                  </a:rPr>
                  <a:t>, </a:t>
                </a:r>
              </a:p>
              <a:p>
                <a:pPr algn="ctr" eaLnBrk="1" hangingPunct="1"/>
                <a:r>
                  <a:rPr lang="en-GB" altLang="fr-FR" sz="1400" b="1" i="1" dirty="0">
                    <a:solidFill>
                      <a:srgbClr val="0070C0"/>
                    </a:solidFill>
                    <a:latin typeface="+mj-lt"/>
                  </a:rPr>
                  <a:t>Pole </a:t>
                </a:r>
                <a:r>
                  <a:rPr lang="en-GB" altLang="fr-FR" sz="1400" b="1" i="1" dirty="0" err="1">
                    <a:solidFill>
                      <a:srgbClr val="0070C0"/>
                    </a:solidFill>
                    <a:latin typeface="+mj-lt"/>
                  </a:rPr>
                  <a:t>Env</a:t>
                </a:r>
                <a:r>
                  <a:rPr lang="en-GB" altLang="fr-FR" sz="1400" b="1" i="1" dirty="0">
                    <a:solidFill>
                      <a:srgbClr val="0070C0"/>
                    </a:solidFill>
                    <a:latin typeface="+mj-lt"/>
                  </a:rPr>
                  <a:t>, Pole AT, …)</a:t>
                </a:r>
              </a:p>
            </p:txBody>
          </p:sp>
        </p:grpSp>
      </p:grpSp>
      <p:sp>
        <p:nvSpPr>
          <p:cNvPr id="48" name="ZoneTexte 47"/>
          <p:cNvSpPr txBox="1"/>
          <p:nvPr/>
        </p:nvSpPr>
        <p:spPr>
          <a:xfrm>
            <a:off x="2519629" y="1657496"/>
            <a:ext cx="14050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i="1" dirty="0">
                <a:solidFill>
                  <a:srgbClr val="C00000"/>
                </a:solidFill>
              </a:rPr>
              <a:t>Projet  actuel</a:t>
            </a: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endParaRPr lang="fr-BE" b="1" i="1">
              <a:solidFill>
                <a:srgbClr val="C00000"/>
              </a:solidFill>
            </a:endParaRPr>
          </a:p>
          <a:p>
            <a:pPr algn="ctr"/>
            <a:endParaRPr lang="fr-BE" b="1" i="1" dirty="0">
              <a:solidFill>
                <a:srgbClr val="C00000"/>
              </a:solidFill>
            </a:endParaRPr>
          </a:p>
          <a:p>
            <a:pPr algn="ctr"/>
            <a:r>
              <a:rPr lang="fr-BE" b="1" i="1" dirty="0">
                <a:solidFill>
                  <a:srgbClr val="C00000"/>
                </a:solidFill>
              </a:rPr>
              <a:t>Projet déposé</a:t>
            </a:r>
          </a:p>
        </p:txBody>
      </p:sp>
      <p:cxnSp>
        <p:nvCxnSpPr>
          <p:cNvPr id="49" name="Connecteur droit avec flèche 48"/>
          <p:cNvCxnSpPr/>
          <p:nvPr/>
        </p:nvCxnSpPr>
        <p:spPr bwMode="auto">
          <a:xfrm>
            <a:off x="3232396" y="2367914"/>
            <a:ext cx="0" cy="1659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17046" y="144000"/>
            <a:ext cx="9266940" cy="291600"/>
          </a:xfrm>
        </p:spPr>
        <p:txBody>
          <a:bodyPr/>
          <a:lstStyle/>
          <a:p>
            <a:r>
              <a:rPr lang="fr-BE" dirty="0"/>
              <a:t>Quand intervient l’étude d'incidences sur l'environnement ?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434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 animBg="1"/>
      <p:bldP spid="34" grpId="0"/>
      <p:bldP spid="35" grpId="0"/>
      <p:bldP spid="36" grpId="0"/>
      <p:bldP spid="37" grpId="0" animBg="1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696450" y="6381751"/>
            <a:ext cx="503238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55451" y="586042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www.sertius.be</a:t>
            </a: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1C2ADA43-C89B-5FC4-07B9-04F1DE341F0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154E22-9E51-955C-FB03-BB4D4FFBF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78" y="3423229"/>
            <a:ext cx="3069844" cy="573561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21AC46AA-9CB6-866D-A3BE-BD87F1BF2B11}"/>
              </a:ext>
            </a:extLst>
          </p:cNvPr>
          <p:cNvSpPr txBox="1">
            <a:spLocks/>
          </p:cNvSpPr>
          <p:nvPr/>
        </p:nvSpPr>
        <p:spPr>
          <a:xfrm>
            <a:off x="2927794" y="2116665"/>
            <a:ext cx="6336412" cy="1080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4400" dirty="0">
                <a:solidFill>
                  <a:srgbClr val="ACD4E4"/>
                </a:solidFill>
              </a:rPr>
              <a:t>Merci pour votre attention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07796394-9B1F-3A69-5269-746CF0F748A6}"/>
              </a:ext>
            </a:extLst>
          </p:cNvPr>
          <p:cNvSpPr txBox="1">
            <a:spLocks/>
          </p:cNvSpPr>
          <p:nvPr/>
        </p:nvSpPr>
        <p:spPr>
          <a:xfrm>
            <a:off x="10958509" y="6232006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09" rtl="0" eaLnBrk="1" latinLnBrk="0" hangingPunct="1">
              <a:defRPr sz="12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16/16</a:t>
            </a:r>
          </a:p>
        </p:txBody>
      </p:sp>
    </p:spTree>
    <p:extLst>
      <p:ext uri="{BB962C8B-B14F-4D97-AF65-F5344CB8AC3E}">
        <p14:creationId xmlns:p14="http://schemas.microsoft.com/office/powerpoint/2010/main" val="1835374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42D22A-87A9-FA42-B646-E981CA7F5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3554"/>
            <a:r>
              <a:rPr lang="fr-FR">
                <a:solidFill>
                  <a:prstClr val="black">
                    <a:tint val="75000"/>
                  </a:prstClr>
                </a:solidFill>
              </a:rPr>
              <a:t>01/01/2022       © PEPS COMMUNICATION</a:t>
            </a:r>
          </a:p>
          <a:p>
            <a:pPr defTabSz="913554"/>
            <a:endParaRPr lang="fr-FR" dirty="0">
              <a:solidFill>
                <a:prstClr val="black">
                  <a:tint val="75000"/>
                </a:prstClr>
              </a:solidFill>
              <a:latin typeface="DINPro" panose="020B0504020101020102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C7DECC-AA58-2C42-88D2-4D9800BCC32F}"/>
              </a:ext>
            </a:extLst>
          </p:cNvPr>
          <p:cNvSpPr/>
          <p:nvPr/>
        </p:nvSpPr>
        <p:spPr>
          <a:xfrm>
            <a:off x="6019871" y="3173"/>
            <a:ext cx="6179733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FA27AEB5-DD1A-A9F1-B7ED-67BB900E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932" y="192174"/>
            <a:ext cx="5466861" cy="479512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Q&amp;A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624CDF-B977-A126-08E0-ABCF54FDF0EB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5AC69131-BF84-F958-6712-C8858DD620E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C3C29A5F-4151-24F2-103B-09666840E30F}"/>
              </a:ext>
            </a:extLst>
          </p:cNvPr>
          <p:cNvSpPr txBox="1">
            <a:spLocks/>
          </p:cNvSpPr>
          <p:nvPr/>
        </p:nvSpPr>
        <p:spPr>
          <a:xfrm>
            <a:off x="3586323" y="3472880"/>
            <a:ext cx="5466861" cy="4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/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  <a:endParaRPr lang="fr-F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itre 8">
            <a:extLst>
              <a:ext uri="{FF2B5EF4-FFF2-40B4-BE49-F238E27FC236}">
                <a16:creationId xmlns:a16="http://schemas.microsoft.com/office/drawing/2014/main" id="{B1515D42-FB70-E860-5ECB-0D3D3C3B2769}"/>
              </a:ext>
            </a:extLst>
          </p:cNvPr>
          <p:cNvSpPr txBox="1">
            <a:spLocks/>
          </p:cNvSpPr>
          <p:nvPr/>
        </p:nvSpPr>
        <p:spPr>
          <a:xfrm>
            <a:off x="6363606" y="3478660"/>
            <a:ext cx="5466861" cy="4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/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</a:rPr>
              <a:t>réponses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9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D41964-B7B7-4944-924B-CFE5D6B6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FCF029-35E2-BC43-8D13-EE370A19977B}"/>
              </a:ext>
            </a:extLst>
          </p:cNvPr>
          <p:cNvSpPr txBox="1"/>
          <p:nvPr/>
        </p:nvSpPr>
        <p:spPr>
          <a:xfrm>
            <a:off x="7964798" y="1317555"/>
            <a:ext cx="3380184" cy="1250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Avoir des échanges et un dialogue dans le respect</a:t>
            </a: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Que chaque intervenant puisse s’exprimer en toute liberté</a:t>
            </a:r>
            <a:endParaRPr lang="fr-BE" sz="1798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45D8DBA-4D69-0D42-8C98-D11691B3A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286" y="1162950"/>
            <a:ext cx="726042" cy="690100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05A695EB-7E8E-C64C-9EF2-B55376715C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206" y="4448489"/>
            <a:ext cx="670850" cy="72835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676E84D-6372-5048-BC53-25484DB21DA6}"/>
              </a:ext>
            </a:extLst>
          </p:cNvPr>
          <p:cNvSpPr/>
          <p:nvPr/>
        </p:nvSpPr>
        <p:spPr>
          <a:xfrm>
            <a:off x="4332444" y="1665444"/>
            <a:ext cx="3527113" cy="35271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50002D-157E-BC44-BB96-18332ABD5913}"/>
              </a:ext>
            </a:extLst>
          </p:cNvPr>
          <p:cNvSpPr/>
          <p:nvPr/>
        </p:nvSpPr>
        <p:spPr>
          <a:xfrm>
            <a:off x="6888048" y="1829919"/>
            <a:ext cx="211238" cy="2112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F78D30-D4DD-1F4A-A26A-5471E05913FD}"/>
              </a:ext>
            </a:extLst>
          </p:cNvPr>
          <p:cNvSpPr txBox="1"/>
          <p:nvPr/>
        </p:nvSpPr>
        <p:spPr>
          <a:xfrm>
            <a:off x="6801510" y="5032291"/>
            <a:ext cx="4317715" cy="1250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Faire en sorte que l’information soit la plus claire possible</a:t>
            </a: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Traduire certaines interventions en questions</a:t>
            </a:r>
          </a:p>
        </p:txBody>
      </p:sp>
      <p:pic>
        <p:nvPicPr>
          <p:cNvPr id="12" name="Image 11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1351CDD6-89CE-4C40-9A86-FADBE9BD9A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241" y="4304366"/>
            <a:ext cx="755269" cy="70720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307CA79-9D7F-2642-8DD3-82DCB2A7BFB4}"/>
              </a:ext>
            </a:extLst>
          </p:cNvPr>
          <p:cNvSpPr/>
          <p:nvPr/>
        </p:nvSpPr>
        <p:spPr>
          <a:xfrm>
            <a:off x="7265683" y="4531393"/>
            <a:ext cx="211238" cy="2112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DA4097F-51E5-8847-8EB8-8B0FE025F53C}"/>
              </a:ext>
            </a:extLst>
          </p:cNvPr>
          <p:cNvSpPr/>
          <p:nvPr/>
        </p:nvSpPr>
        <p:spPr>
          <a:xfrm>
            <a:off x="4662293" y="4448489"/>
            <a:ext cx="211238" cy="2112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BB6B72F-DD1D-E34E-885E-9E81D74183D1}"/>
              </a:ext>
            </a:extLst>
          </p:cNvPr>
          <p:cNvSpPr/>
          <p:nvPr/>
        </p:nvSpPr>
        <p:spPr>
          <a:xfrm>
            <a:off x="4557998" y="2267359"/>
            <a:ext cx="211238" cy="2112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0BFD7-019A-8949-9E88-26E25FE2DF3B}"/>
              </a:ext>
            </a:extLst>
          </p:cNvPr>
          <p:cNvSpPr/>
          <p:nvPr/>
        </p:nvSpPr>
        <p:spPr>
          <a:xfrm>
            <a:off x="2853880" y="5222742"/>
            <a:ext cx="2490068" cy="64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Rester dans le sujet de la réunion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99820E-C546-074F-A410-9FB64357146B}"/>
              </a:ext>
            </a:extLst>
          </p:cNvPr>
          <p:cNvSpPr/>
          <p:nvPr/>
        </p:nvSpPr>
        <p:spPr>
          <a:xfrm>
            <a:off x="1866670" y="2457946"/>
            <a:ext cx="2681927" cy="922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Clôture de la réunion par un moment d’échanges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9273D4-7C7E-4A42-84F2-A04FB4494011}"/>
              </a:ext>
            </a:extLst>
          </p:cNvPr>
          <p:cNvSpPr txBox="1"/>
          <p:nvPr/>
        </p:nvSpPr>
        <p:spPr>
          <a:xfrm>
            <a:off x="4633424" y="3123924"/>
            <a:ext cx="3135795" cy="522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2797" b="1" dirty="0">
                <a:solidFill>
                  <a:srgbClr val="ACD4E4"/>
                </a:solidFill>
                <a:latin typeface="Barlow Condensed SemiBold" pitchFamily="2" charset="77"/>
              </a:rPr>
              <a:t>QUESTIONS - RÉPONSES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397B071-6F75-0F4E-8E9C-181954843554}"/>
              </a:ext>
            </a:extLst>
          </p:cNvPr>
          <p:cNvCxnSpPr>
            <a:cxnSpLocks/>
          </p:cNvCxnSpPr>
          <p:nvPr/>
        </p:nvCxnSpPr>
        <p:spPr>
          <a:xfrm>
            <a:off x="8336966" y="2567897"/>
            <a:ext cx="995877" cy="0"/>
          </a:xfrm>
          <a:prstGeom prst="line">
            <a:avLst/>
          </a:prstGeom>
          <a:ln w="57150">
            <a:solidFill>
              <a:srgbClr val="ACD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CB13C84-1AFE-5341-ADE0-561EE2032CCD}"/>
              </a:ext>
            </a:extLst>
          </p:cNvPr>
          <p:cNvCxnSpPr>
            <a:cxnSpLocks/>
          </p:cNvCxnSpPr>
          <p:nvPr/>
        </p:nvCxnSpPr>
        <p:spPr>
          <a:xfrm>
            <a:off x="7189061" y="6266870"/>
            <a:ext cx="911330" cy="0"/>
          </a:xfrm>
          <a:prstGeom prst="line">
            <a:avLst/>
          </a:prstGeom>
          <a:ln w="57150">
            <a:solidFill>
              <a:srgbClr val="ACD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C21740A-A0F0-154E-8E7A-43A1B356806C}"/>
              </a:ext>
            </a:extLst>
          </p:cNvPr>
          <p:cNvCxnSpPr>
            <a:cxnSpLocks/>
          </p:cNvCxnSpPr>
          <p:nvPr/>
        </p:nvCxnSpPr>
        <p:spPr>
          <a:xfrm>
            <a:off x="3250756" y="5868432"/>
            <a:ext cx="1297841" cy="0"/>
          </a:xfrm>
          <a:prstGeom prst="line">
            <a:avLst/>
          </a:prstGeom>
          <a:ln w="57150">
            <a:solidFill>
              <a:srgbClr val="ACD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A195AA4-B7BA-5640-9E81-B6D5293815A8}"/>
              </a:ext>
            </a:extLst>
          </p:cNvPr>
          <p:cNvCxnSpPr>
            <a:cxnSpLocks/>
          </p:cNvCxnSpPr>
          <p:nvPr/>
        </p:nvCxnSpPr>
        <p:spPr>
          <a:xfrm>
            <a:off x="2255753" y="3380314"/>
            <a:ext cx="1292517" cy="0"/>
          </a:xfrm>
          <a:prstGeom prst="line">
            <a:avLst/>
          </a:prstGeom>
          <a:ln w="57150">
            <a:solidFill>
              <a:srgbClr val="ACD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4016913-BD38-E545-B2FA-6A0C3CC41927}"/>
              </a:ext>
            </a:extLst>
          </p:cNvPr>
          <p:cNvSpPr txBox="1"/>
          <p:nvPr/>
        </p:nvSpPr>
        <p:spPr>
          <a:xfrm>
            <a:off x="4598201" y="3100721"/>
            <a:ext cx="3135795" cy="522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27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</a:rPr>
              <a:t>QUESTIONS - RÉPONSES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CA8CC-2DE3-C6FB-C72E-62194FB81D99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Graphique 30" descr="Chat contour">
            <a:extLst>
              <a:ext uri="{FF2B5EF4-FFF2-40B4-BE49-F238E27FC236}">
                <a16:creationId xmlns:a16="http://schemas.microsoft.com/office/drawing/2014/main" id="{AFEB1305-DE61-D082-D935-3F88CD23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1868" y="1737307"/>
            <a:ext cx="781587" cy="781587"/>
          </a:xfrm>
          <a:prstGeom prst="rect">
            <a:avLst/>
          </a:prstGeom>
        </p:spPr>
      </p:pic>
      <p:sp>
        <p:nvSpPr>
          <p:cNvPr id="6" name="Google Shape;92;p1">
            <a:extLst>
              <a:ext uri="{FF2B5EF4-FFF2-40B4-BE49-F238E27FC236}">
                <a16:creationId xmlns:a16="http://schemas.microsoft.com/office/drawing/2014/main" id="{787744FB-71CA-BAC9-9DE0-F58C348B8C1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594465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9C392A-1752-0550-1848-666BAA268D2D}"/>
              </a:ext>
            </a:extLst>
          </p:cNvPr>
          <p:cNvSpPr/>
          <p:nvPr/>
        </p:nvSpPr>
        <p:spPr>
          <a:xfrm>
            <a:off x="467194" y="112341"/>
            <a:ext cx="4739805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8D1303F5-8840-6B13-54D8-A730B2A37753}"/>
              </a:ext>
            </a:extLst>
          </p:cNvPr>
          <p:cNvSpPr txBox="1">
            <a:spLocks/>
          </p:cNvSpPr>
          <p:nvPr/>
        </p:nvSpPr>
        <p:spPr>
          <a:xfrm>
            <a:off x="2927794" y="2888588"/>
            <a:ext cx="6336412" cy="1080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4400" dirty="0">
                <a:solidFill>
                  <a:srgbClr val="ACD4E4"/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97844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E6E6287-F399-0C4B-9A9D-0114DAE7EE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rmAutofit fontScale="90000"/>
          </a:bodyPr>
          <a:lstStyle/>
          <a:p>
            <a:r>
              <a:rPr lang="fr-FR" dirty="0"/>
              <a:t>ORATEURS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E01331-3EC5-3A4E-8050-3E6F9B1C0552}"/>
              </a:ext>
            </a:extLst>
          </p:cNvPr>
          <p:cNvSpPr txBox="1"/>
          <p:nvPr/>
        </p:nvSpPr>
        <p:spPr>
          <a:xfrm>
            <a:off x="401812" y="1762015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2000" b="1" dirty="0">
                <a:solidFill>
                  <a:srgbClr val="ACD4E4"/>
                </a:solidFill>
                <a:latin typeface="Barlow Condensed SemiBold" pitchFamily="2" charset="77"/>
              </a:rPr>
              <a:t>PRÉSIDENCE DE LA RÉUNION – COMMUNE DE NIVELLES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4409E5-86E8-8445-828C-9DD34FF1BAAD}"/>
              </a:ext>
            </a:extLst>
          </p:cNvPr>
          <p:cNvSpPr txBox="1"/>
          <p:nvPr/>
        </p:nvSpPr>
        <p:spPr>
          <a:xfrm>
            <a:off x="401812" y="3613226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2000" b="1" dirty="0">
                <a:solidFill>
                  <a:srgbClr val="ACD4E4"/>
                </a:solidFill>
                <a:latin typeface="Barlow Condensed SemiBold" pitchFamily="2" charset="77"/>
              </a:rPr>
              <a:t>DEMANDEURS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6FF4C4-4E91-3440-95A3-EACC1E8AD7A1}"/>
              </a:ext>
            </a:extLst>
          </p:cNvPr>
          <p:cNvSpPr txBox="1"/>
          <p:nvPr/>
        </p:nvSpPr>
        <p:spPr>
          <a:xfrm>
            <a:off x="7240082" y="3007948"/>
            <a:ext cx="300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fr-FR" sz="2000" b="1" dirty="0">
                <a:solidFill>
                  <a:srgbClr val="ACD4E4"/>
                </a:solidFill>
                <a:latin typeface="Barlow Condensed SemiBold" pitchFamily="2" charset="77"/>
              </a:rPr>
              <a:t>BUREAU D’ÉTUDE – CSD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E74F9B-A858-A640-8240-1DC83CBF9F2B}"/>
              </a:ext>
            </a:extLst>
          </p:cNvPr>
          <p:cNvSpPr/>
          <p:nvPr/>
        </p:nvSpPr>
        <p:spPr>
          <a:xfrm>
            <a:off x="401812" y="2018133"/>
            <a:ext cx="6177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56" marR="4183" defTabSz="913554">
              <a:defRPr/>
            </a:pPr>
            <a:endParaRPr lang="nl-BE" dirty="0">
              <a:solidFill>
                <a:prstClr val="black"/>
              </a:solidFill>
              <a:latin typeface="DINPro" panose="020B0504020101020102" pitchFamily="34" charset="0"/>
              <a:cs typeface="AvenirNext-UltraLight"/>
            </a:endParaRPr>
          </a:p>
          <a:p>
            <a:pPr marL="296206" marR="4183" indent="-285750" defTabSz="913554">
              <a:buClr>
                <a:srgbClr val="ACD4E4"/>
              </a:buClr>
              <a:buFont typeface="Wingdings" panose="05000000000000000000" pitchFamily="2" charset="2"/>
              <a:buChar char="ü"/>
              <a:defRPr/>
            </a:pP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Pierre HUART – 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Bourgmestre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  <a:cs typeface="AvenirNext-UltraLight"/>
            </a:endParaRPr>
          </a:p>
          <a:p>
            <a:pPr marL="296206" marR="4183" indent="-285750" defTabSz="913554">
              <a:buClr>
                <a:srgbClr val="ACD4E4"/>
              </a:buClr>
              <a:buFont typeface="Wingdings" panose="05000000000000000000" pitchFamily="2" charset="2"/>
              <a:buChar char="ü"/>
              <a:defRPr/>
            </a:pP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Pascal RIGOT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– 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Echevin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 du dévelopment 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durable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  <a:cs typeface="AvenirNext-UltraLight"/>
            </a:endParaRPr>
          </a:p>
          <a:p>
            <a:pPr marL="296206" marR="4183" indent="-285750" defTabSz="913554">
              <a:buClr>
                <a:srgbClr val="ACD4E4"/>
              </a:buClr>
              <a:buFont typeface="Wingdings" panose="05000000000000000000" pitchFamily="2" charset="2"/>
              <a:buChar char="ü"/>
              <a:defRPr/>
            </a:pPr>
            <a:r>
              <a:rPr lang="nl-BE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Christelle</a:t>
            </a: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  <a:cs typeface="AvenirNext-UltraLight"/>
              </a:rPr>
              <a:t> VERVOORT - </a:t>
            </a:r>
            <a:r>
              <a:rPr lang="fr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/>
              </a:rPr>
              <a:t>Conseillère en Environnement, Responsable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/>
              <a:cs typeface="AvenirNext-Ultra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5C0DA0-756E-3D49-BB3E-921A2957C5ED}"/>
              </a:ext>
            </a:extLst>
          </p:cNvPr>
          <p:cNvSpPr/>
          <p:nvPr/>
        </p:nvSpPr>
        <p:spPr>
          <a:xfrm>
            <a:off x="7240082" y="3589013"/>
            <a:ext cx="4550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56" marR="4183" defTabSz="913554">
              <a:defRPr/>
            </a:pPr>
            <a:r>
              <a:rPr lang="nl-BE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Alessandra</a:t>
            </a: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 HOLLOGNE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– Chef de 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projet</a:t>
            </a:r>
            <a:endParaRPr lang="fr-BE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  <a:cs typeface="AvenirNext-Ultra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13E22-E33F-226D-7F32-B24E184BA219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29A8F0-5761-97CE-9547-37FE6FF5D21A}"/>
              </a:ext>
            </a:extLst>
          </p:cNvPr>
          <p:cNvSpPr txBox="1"/>
          <p:nvPr/>
        </p:nvSpPr>
        <p:spPr>
          <a:xfrm>
            <a:off x="443421" y="4190126"/>
            <a:ext cx="609467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89" defTabSz="913554">
              <a:spcBef>
                <a:spcPts val="300"/>
              </a:spcBef>
              <a:defRPr/>
            </a:pP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SOCIÉTÉ VENTIS </a:t>
            </a:r>
          </a:p>
          <a:p>
            <a:pPr marL="298439" indent="-285750" defTabSz="913554">
              <a:spcBef>
                <a:spcPts val="300"/>
              </a:spcBef>
              <a:buClr>
                <a:srgbClr val="ACD4E4"/>
              </a:buClr>
              <a:buFont typeface="Wingdings" panose="05000000000000000000" pitchFamily="2" charset="2"/>
              <a:buChar char="ü"/>
              <a:defRPr/>
            </a:pPr>
            <a:r>
              <a:rPr lang="nl-BE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Benoît</a:t>
            </a: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 et Pierre MAT –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  <a:cs typeface="AvenirNext-UltraLight"/>
              </a:rPr>
              <a:t>Administrateurs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20FD2EDC-FEB7-2AE4-1988-D034C789BFD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699769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434566-0D5E-763F-3FD6-065AFD29B2D4}"/>
              </a:ext>
            </a:extLst>
          </p:cNvPr>
          <p:cNvSpPr/>
          <p:nvPr/>
        </p:nvSpPr>
        <p:spPr>
          <a:xfrm>
            <a:off x="1427214" y="181694"/>
            <a:ext cx="1512276" cy="385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A15E84-A636-3A40-B95F-616025F7800D}"/>
              </a:ext>
            </a:extLst>
          </p:cNvPr>
          <p:cNvSpPr/>
          <p:nvPr/>
        </p:nvSpPr>
        <p:spPr>
          <a:xfrm>
            <a:off x="8192039" y="6344"/>
            <a:ext cx="4059360" cy="6851656"/>
          </a:xfrm>
          <a:prstGeom prst="rect">
            <a:avLst/>
          </a:prstGeom>
          <a:solidFill>
            <a:srgbClr val="AC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79E5A-B29D-CE4F-AF07-0C6B3BCDF13F}"/>
              </a:ext>
            </a:extLst>
          </p:cNvPr>
          <p:cNvSpPr/>
          <p:nvPr/>
        </p:nvSpPr>
        <p:spPr>
          <a:xfrm>
            <a:off x="4086311" y="753749"/>
            <a:ext cx="4075245" cy="6104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707F276-995E-A740-88E0-70619E6F0BBA}"/>
              </a:ext>
            </a:extLst>
          </p:cNvPr>
          <p:cNvSpPr>
            <a:spLocks noGrp="1"/>
          </p:cNvSpPr>
          <p:nvPr/>
        </p:nvSpPr>
        <p:spPr>
          <a:xfrm>
            <a:off x="8433660" y="2777607"/>
            <a:ext cx="3475173" cy="1471408"/>
          </a:xfrm>
          <a:prstGeom prst="rect">
            <a:avLst/>
          </a:prstGeom>
        </p:spPr>
        <p:txBody>
          <a:bodyPr vert="horz" lIns="75284" tIns="37642" rIns="75284" bIns="3764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486" indent="-285486" defTabSz="913554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</a:pPr>
            <a:r>
              <a:rPr lang="fr-BE" sz="1800" dirty="0">
                <a:solidFill>
                  <a:prstClr val="white"/>
                </a:solidFill>
                <a:latin typeface="DINPro" panose="020B0504020101020102" pitchFamily="34" charset="0"/>
              </a:rPr>
              <a:t>Initie la procédure légale </a:t>
            </a:r>
          </a:p>
          <a:p>
            <a:pPr marL="285486" indent="-285486" defTabSz="913554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</a:pPr>
            <a:r>
              <a:rPr lang="fr-BE" sz="1800" dirty="0">
                <a:solidFill>
                  <a:prstClr val="white"/>
                </a:solidFill>
                <a:latin typeface="DINPro" panose="020B0504020101020102" pitchFamily="34" charset="0"/>
              </a:rPr>
              <a:t>Débute l’étude d’incidences sur l’environnement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1FD6597-7084-A64A-987C-9400346E46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85426" y="1045809"/>
            <a:ext cx="807363" cy="776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A6064C-BBA0-DF45-B06E-52FAA0F3AC5B}"/>
              </a:ext>
            </a:extLst>
          </p:cNvPr>
          <p:cNvSpPr/>
          <p:nvPr/>
        </p:nvSpPr>
        <p:spPr>
          <a:xfrm>
            <a:off x="-3532" y="9185"/>
            <a:ext cx="4059360" cy="6851657"/>
          </a:xfrm>
          <a:prstGeom prst="rect">
            <a:avLst/>
          </a:prstGeom>
          <a:solidFill>
            <a:srgbClr val="AC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srgbClr val="ACD4E4"/>
              </a:solidFill>
              <a:latin typeface="DINPro" panose="020B0504020101020102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936C3E-6AEA-5C4E-B6CC-AE264072C73B}"/>
              </a:ext>
            </a:extLst>
          </p:cNvPr>
          <p:cNvSpPr txBox="1"/>
          <p:nvPr/>
        </p:nvSpPr>
        <p:spPr>
          <a:xfrm>
            <a:off x="233863" y="2777607"/>
            <a:ext cx="3619779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Réunion de présentation de son projet </a:t>
            </a: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Information officielle et identique pour tous </a:t>
            </a: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Définir les contours de son projet qui sera l’objet de l’étude d’incidences sur l’environnement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B008D0-9630-8D4E-AAAB-8A62AB4DDD63}"/>
              </a:ext>
            </a:extLst>
          </p:cNvPr>
          <p:cNvSpPr txBox="1"/>
          <p:nvPr/>
        </p:nvSpPr>
        <p:spPr>
          <a:xfrm>
            <a:off x="4399015" y="2758912"/>
            <a:ext cx="338018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Comprendre la proposition du futur projet</a:t>
            </a: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Emettre des observations et suggestions concernant le projet</a:t>
            </a: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Mettre en évidence les points particuliers : spécificités territoriales </a:t>
            </a: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Alimenter l’étude d’incidences par des sujets propres au territoire concerné</a:t>
            </a:r>
          </a:p>
          <a:p>
            <a:pPr defTabSz="913554"/>
            <a:endParaRPr lang="fr-FR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88A0D4B-E5E6-4343-9653-DB2ABAB60EE1}"/>
              </a:ext>
            </a:extLst>
          </p:cNvPr>
          <p:cNvSpPr txBox="1"/>
          <p:nvPr/>
        </p:nvSpPr>
        <p:spPr>
          <a:xfrm>
            <a:off x="250183" y="2105943"/>
            <a:ext cx="3596596" cy="64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POUR LE DEMANDEUR</a:t>
            </a:r>
            <a:endParaRPr lang="fr-FR" sz="3597" b="1" dirty="0">
              <a:solidFill>
                <a:prstClr val="black"/>
              </a:solidFill>
              <a:latin typeface="Barlow Condensed SemiBold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4D2F13-3C85-4841-8F5A-831C676F906E}"/>
              </a:ext>
            </a:extLst>
          </p:cNvPr>
          <p:cNvSpPr txBox="1"/>
          <p:nvPr/>
        </p:nvSpPr>
        <p:spPr>
          <a:xfrm>
            <a:off x="4297703" y="2105943"/>
            <a:ext cx="3596596" cy="64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3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</a:rPr>
              <a:t>POUR LE CITOYEN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AA221B-D47E-4548-A6D9-F99BAA9A40D1}"/>
              </a:ext>
            </a:extLst>
          </p:cNvPr>
          <p:cNvSpPr txBox="1"/>
          <p:nvPr/>
        </p:nvSpPr>
        <p:spPr>
          <a:xfrm>
            <a:off x="8372949" y="2105943"/>
            <a:ext cx="3596596" cy="64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DANS LA PROCÉDURE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1F03F56-763A-FC4B-B1C0-7E99EE78D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3583" y="1124627"/>
            <a:ext cx="764454" cy="76445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3FBE7E4-A6F4-C74C-B19C-1178C6C75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214" y="1020796"/>
            <a:ext cx="826564" cy="826564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A08DE831-F4B6-FD48-8B77-AC8DDA801C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06922" y="198098"/>
            <a:ext cx="5471923" cy="479956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Objectifs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32BEAAA5-AB3F-848F-EFC6-0894A85BA7E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480204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8" grpId="0"/>
      <p:bldP spid="2" grpId="0" animBg="1"/>
      <p:bldP spid="15" grpId="0"/>
      <p:bldP spid="16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3A2CB2B-68C5-9847-89A4-D3DCB6A4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procédure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D3794D4-78AD-6946-8E73-E86F54E1AC02}"/>
              </a:ext>
            </a:extLst>
          </p:cNvPr>
          <p:cNvCxnSpPr/>
          <p:nvPr/>
        </p:nvCxnSpPr>
        <p:spPr>
          <a:xfrm>
            <a:off x="757497" y="1798412"/>
            <a:ext cx="105932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D8684D6-A5B4-1444-A85D-F676D87D09B2}"/>
              </a:ext>
            </a:extLst>
          </p:cNvPr>
          <p:cNvSpPr/>
          <p:nvPr/>
        </p:nvSpPr>
        <p:spPr>
          <a:xfrm>
            <a:off x="417560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5658006-5A07-E149-9237-F916FF0FE54D}"/>
              </a:ext>
            </a:extLst>
          </p:cNvPr>
          <p:cNvSpPr/>
          <p:nvPr/>
        </p:nvSpPr>
        <p:spPr>
          <a:xfrm>
            <a:off x="1553008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EA6495-2DD0-4040-8280-9F36A18158F2}"/>
              </a:ext>
            </a:extLst>
          </p:cNvPr>
          <p:cNvSpPr/>
          <p:nvPr/>
        </p:nvSpPr>
        <p:spPr>
          <a:xfrm>
            <a:off x="2688457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5C776E-FCC0-1348-911D-DB0FAA4BB858}"/>
              </a:ext>
            </a:extLst>
          </p:cNvPr>
          <p:cNvSpPr/>
          <p:nvPr/>
        </p:nvSpPr>
        <p:spPr>
          <a:xfrm>
            <a:off x="3823906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B15DFE2-5F1C-3F4E-95CD-88FF99F386E9}"/>
              </a:ext>
            </a:extLst>
          </p:cNvPr>
          <p:cNvSpPr/>
          <p:nvPr/>
        </p:nvSpPr>
        <p:spPr>
          <a:xfrm>
            <a:off x="4959354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FCD8B9D-35D6-8941-B554-E6D267542935}"/>
              </a:ext>
            </a:extLst>
          </p:cNvPr>
          <p:cNvSpPr/>
          <p:nvPr/>
        </p:nvSpPr>
        <p:spPr>
          <a:xfrm>
            <a:off x="6094803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50C9301-12E9-E945-BE93-55684B52896A}"/>
              </a:ext>
            </a:extLst>
          </p:cNvPr>
          <p:cNvSpPr/>
          <p:nvPr/>
        </p:nvSpPr>
        <p:spPr>
          <a:xfrm>
            <a:off x="7230252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0A2F9B-9486-2F43-B5DA-00C95DBA8FFC}"/>
              </a:ext>
            </a:extLst>
          </p:cNvPr>
          <p:cNvSpPr/>
          <p:nvPr/>
        </p:nvSpPr>
        <p:spPr>
          <a:xfrm>
            <a:off x="8365700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23A9B52-741C-EC4F-8D16-99FC12979466}"/>
              </a:ext>
            </a:extLst>
          </p:cNvPr>
          <p:cNvSpPr/>
          <p:nvPr/>
        </p:nvSpPr>
        <p:spPr>
          <a:xfrm>
            <a:off x="9501149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99E6DB7-C6F5-1A47-94FD-47E5680F40BA}"/>
              </a:ext>
            </a:extLst>
          </p:cNvPr>
          <p:cNvSpPr/>
          <p:nvPr/>
        </p:nvSpPr>
        <p:spPr>
          <a:xfrm>
            <a:off x="10636598" y="1277902"/>
            <a:ext cx="1043393" cy="10433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7A6D05-C1CA-1A44-9EDC-C3C856067A9E}"/>
              </a:ext>
            </a:extLst>
          </p:cNvPr>
          <p:cNvSpPr txBox="1"/>
          <p:nvPr/>
        </p:nvSpPr>
        <p:spPr>
          <a:xfrm>
            <a:off x="755751" y="1612743"/>
            <a:ext cx="447558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RIP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CB83029-EEA8-E244-B2CA-AE1902B1526B}"/>
              </a:ext>
            </a:extLst>
          </p:cNvPr>
          <p:cNvSpPr txBox="1"/>
          <p:nvPr/>
        </p:nvSpPr>
        <p:spPr>
          <a:xfrm>
            <a:off x="1590199" y="1612743"/>
            <a:ext cx="978153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COURRIER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6F3450-C63D-C642-89D1-7D987B78E45B}"/>
              </a:ext>
            </a:extLst>
          </p:cNvPr>
          <p:cNvSpPr txBox="1"/>
          <p:nvPr/>
        </p:nvSpPr>
        <p:spPr>
          <a:xfrm>
            <a:off x="2985861" y="1612743"/>
            <a:ext cx="437940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EIE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4D73B7-82B2-F34A-98E4-33053A71A3A2}"/>
              </a:ext>
            </a:extLst>
          </p:cNvPr>
          <p:cNvSpPr txBox="1"/>
          <p:nvPr/>
        </p:nvSpPr>
        <p:spPr>
          <a:xfrm>
            <a:off x="3790761" y="1512793"/>
            <a:ext cx="1085554" cy="584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ADAPTATION</a:t>
            </a:r>
            <a:b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</a:br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DU PROJET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5DE5A2-DCD9-D246-8227-FA30DD8586F2}"/>
              </a:ext>
            </a:extLst>
          </p:cNvPr>
          <p:cNvSpPr txBox="1"/>
          <p:nvPr/>
        </p:nvSpPr>
        <p:spPr>
          <a:xfrm>
            <a:off x="4988169" y="1484995"/>
            <a:ext cx="1007007" cy="584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DÉPÔT À LA</a:t>
            </a:r>
          </a:p>
          <a:p>
            <a:pPr algn="ctr" defTabSz="913554"/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 COMMUNE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563EF2-0292-734E-9273-3F263945D421}"/>
              </a:ext>
            </a:extLst>
          </p:cNvPr>
          <p:cNvSpPr txBox="1"/>
          <p:nvPr/>
        </p:nvSpPr>
        <p:spPr>
          <a:xfrm>
            <a:off x="6045681" y="1484995"/>
            <a:ext cx="1128834" cy="584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DÉCISION DE</a:t>
            </a:r>
          </a:p>
          <a:p>
            <a:pPr algn="ctr" defTabSz="913554"/>
            <a:r>
              <a:rPr lang="fr-FR" sz="1599" b="1" dirty="0">
                <a:solidFill>
                  <a:prstClr val="black"/>
                </a:solidFill>
                <a:latin typeface="Barlow Condensed SemiBold" pitchFamily="2" charset="77"/>
              </a:rPr>
              <a:t>COMPLÉTUDE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28CC64-A5AF-104E-9CEB-944D602AAF6F}"/>
              </a:ext>
            </a:extLst>
          </p:cNvPr>
          <p:cNvSpPr txBox="1"/>
          <p:nvPr/>
        </p:nvSpPr>
        <p:spPr>
          <a:xfrm>
            <a:off x="7172792" y="1502649"/>
            <a:ext cx="116861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ENQUÊTE</a:t>
            </a:r>
          </a:p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PUBLIQUE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792BD17-9183-4E43-9B72-10F62A0655BA}"/>
              </a:ext>
            </a:extLst>
          </p:cNvPr>
          <p:cNvSpPr txBox="1"/>
          <p:nvPr/>
        </p:nvSpPr>
        <p:spPr>
          <a:xfrm>
            <a:off x="8389887" y="1490256"/>
            <a:ext cx="997388" cy="64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RAPPORT</a:t>
            </a:r>
          </a:p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CONJOINT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BDC5BED-2CEC-9F45-B9F2-C003621CF7C9}"/>
              </a:ext>
            </a:extLst>
          </p:cNvPr>
          <p:cNvSpPr txBox="1"/>
          <p:nvPr/>
        </p:nvSpPr>
        <p:spPr>
          <a:xfrm>
            <a:off x="9571513" y="1571937"/>
            <a:ext cx="926856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DÉCISION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35CAE79-BD1B-4D43-8BE0-560C12E1B375}"/>
              </a:ext>
            </a:extLst>
          </p:cNvPr>
          <p:cNvSpPr txBox="1"/>
          <p:nvPr/>
        </p:nvSpPr>
        <p:spPr>
          <a:xfrm>
            <a:off x="10755324" y="1490256"/>
            <a:ext cx="813043" cy="64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STATUT</a:t>
            </a:r>
          </a:p>
          <a:p>
            <a:pPr algn="ctr"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PERMIS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E1DDF0A-F2AE-C947-8405-08CB232E4AAA}"/>
              </a:ext>
            </a:extLst>
          </p:cNvPr>
          <p:cNvSpPr/>
          <p:nvPr/>
        </p:nvSpPr>
        <p:spPr>
          <a:xfrm>
            <a:off x="417560" y="1276717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07A799-D805-9C48-99F0-CF7911FC9FFD}"/>
              </a:ext>
            </a:extLst>
          </p:cNvPr>
          <p:cNvSpPr/>
          <p:nvPr/>
        </p:nvSpPr>
        <p:spPr>
          <a:xfrm>
            <a:off x="1553008" y="1279246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220949B-17EC-6543-B7E3-FE71C2D2A3F5}"/>
              </a:ext>
            </a:extLst>
          </p:cNvPr>
          <p:cNvSpPr/>
          <p:nvPr/>
        </p:nvSpPr>
        <p:spPr>
          <a:xfrm>
            <a:off x="2688457" y="1279246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E838BF7-9752-0243-9F54-EC351AB0BA40}"/>
              </a:ext>
            </a:extLst>
          </p:cNvPr>
          <p:cNvSpPr/>
          <p:nvPr/>
        </p:nvSpPr>
        <p:spPr>
          <a:xfrm>
            <a:off x="3819856" y="1276229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9DC216-809A-0742-BC55-71A913786949}"/>
              </a:ext>
            </a:extLst>
          </p:cNvPr>
          <p:cNvSpPr/>
          <p:nvPr/>
        </p:nvSpPr>
        <p:spPr>
          <a:xfrm>
            <a:off x="4956119" y="1276680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D45FB0E-CC66-F243-A853-7D26B14A64F9}"/>
              </a:ext>
            </a:extLst>
          </p:cNvPr>
          <p:cNvSpPr/>
          <p:nvPr/>
        </p:nvSpPr>
        <p:spPr>
          <a:xfrm>
            <a:off x="6098323" y="1276289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F1ADE60-A56D-B443-97DA-2F4CAF9140F2}"/>
              </a:ext>
            </a:extLst>
          </p:cNvPr>
          <p:cNvSpPr/>
          <p:nvPr/>
        </p:nvSpPr>
        <p:spPr>
          <a:xfrm>
            <a:off x="7234860" y="1282456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FF5F73-9592-1C48-A51C-55E93A83088A}"/>
              </a:ext>
            </a:extLst>
          </p:cNvPr>
          <p:cNvSpPr/>
          <p:nvPr/>
        </p:nvSpPr>
        <p:spPr>
          <a:xfrm>
            <a:off x="8363435" y="1275093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DB68075-1462-E346-B242-EE738ED1F6A5}"/>
              </a:ext>
            </a:extLst>
          </p:cNvPr>
          <p:cNvSpPr/>
          <p:nvPr/>
        </p:nvSpPr>
        <p:spPr>
          <a:xfrm>
            <a:off x="9501605" y="1276679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FC664A0-5D53-CE41-81B2-AE3B9B4D1C60}"/>
              </a:ext>
            </a:extLst>
          </p:cNvPr>
          <p:cNvSpPr/>
          <p:nvPr/>
        </p:nvSpPr>
        <p:spPr>
          <a:xfrm>
            <a:off x="10637608" y="1278323"/>
            <a:ext cx="1043393" cy="1043393"/>
          </a:xfrm>
          <a:prstGeom prst="ellipse">
            <a:avLst/>
          </a:prstGeom>
          <a:solidFill>
            <a:srgbClr val="ACD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067B607-07B7-C040-889B-A67BF9944406}"/>
              </a:ext>
            </a:extLst>
          </p:cNvPr>
          <p:cNvSpPr txBox="1"/>
          <p:nvPr/>
        </p:nvSpPr>
        <p:spPr>
          <a:xfrm>
            <a:off x="622952" y="1423497"/>
            <a:ext cx="518091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D90F5DB-6928-2B43-9866-A2F52C850FEB}"/>
              </a:ext>
            </a:extLst>
          </p:cNvPr>
          <p:cNvSpPr txBox="1"/>
          <p:nvPr/>
        </p:nvSpPr>
        <p:spPr>
          <a:xfrm>
            <a:off x="1713288" y="1449179"/>
            <a:ext cx="587020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02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14A6F17-ADC1-3C48-BC2B-82BF7F35F4BB}"/>
              </a:ext>
            </a:extLst>
          </p:cNvPr>
          <p:cNvSpPr txBox="1"/>
          <p:nvPr/>
        </p:nvSpPr>
        <p:spPr>
          <a:xfrm>
            <a:off x="2879954" y="1439738"/>
            <a:ext cx="588623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8BA7865-B6DE-4448-9C8D-9649C0A87274}"/>
              </a:ext>
            </a:extLst>
          </p:cNvPr>
          <p:cNvSpPr txBox="1"/>
          <p:nvPr/>
        </p:nvSpPr>
        <p:spPr>
          <a:xfrm>
            <a:off x="4009500" y="1447544"/>
            <a:ext cx="603050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ABB1C58-C1C7-DB43-99EF-0C0CB9CEA9F1}"/>
              </a:ext>
            </a:extLst>
          </p:cNvPr>
          <p:cNvSpPr txBox="1"/>
          <p:nvPr/>
        </p:nvSpPr>
        <p:spPr>
          <a:xfrm>
            <a:off x="5156261" y="1417230"/>
            <a:ext cx="588623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05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4C6E408-DFB3-4842-B534-95C3F0053D20}"/>
              </a:ext>
            </a:extLst>
          </p:cNvPr>
          <p:cNvSpPr txBox="1"/>
          <p:nvPr/>
        </p:nvSpPr>
        <p:spPr>
          <a:xfrm>
            <a:off x="6316779" y="1412924"/>
            <a:ext cx="588623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77CDAA-F3B7-7448-8C16-1124A3C25705}"/>
              </a:ext>
            </a:extLst>
          </p:cNvPr>
          <p:cNvSpPr txBox="1"/>
          <p:nvPr/>
        </p:nvSpPr>
        <p:spPr>
          <a:xfrm>
            <a:off x="7405271" y="1478076"/>
            <a:ext cx="634628" cy="64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07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F16B1CB-4EAC-2642-BB44-421DC7649295}"/>
              </a:ext>
            </a:extLst>
          </p:cNvPr>
          <p:cNvSpPr txBox="1"/>
          <p:nvPr/>
        </p:nvSpPr>
        <p:spPr>
          <a:xfrm>
            <a:off x="8562954" y="1429766"/>
            <a:ext cx="702556" cy="64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08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B78A5A3-CDB2-4240-A2DC-63739F7D98A1}"/>
              </a:ext>
            </a:extLst>
          </p:cNvPr>
          <p:cNvSpPr txBox="1"/>
          <p:nvPr/>
        </p:nvSpPr>
        <p:spPr>
          <a:xfrm>
            <a:off x="9697559" y="1432922"/>
            <a:ext cx="587020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09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EF8D893-039E-6A48-99CF-2F48500D7583}"/>
              </a:ext>
            </a:extLst>
          </p:cNvPr>
          <p:cNvSpPr txBox="1"/>
          <p:nvPr/>
        </p:nvSpPr>
        <p:spPr>
          <a:xfrm>
            <a:off x="10898708" y="1478076"/>
            <a:ext cx="518091" cy="64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3597" b="1" dirty="0">
                <a:solidFill>
                  <a:prstClr val="white"/>
                </a:solidFill>
                <a:latin typeface="Barlow Condensed SemiBold" pitchFamily="2" charset="77"/>
              </a:rPr>
              <a:t>10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DD3DF56-E8D1-C64F-895B-190655BF7FE4}"/>
              </a:ext>
            </a:extLst>
          </p:cNvPr>
          <p:cNvSpPr txBox="1"/>
          <p:nvPr/>
        </p:nvSpPr>
        <p:spPr>
          <a:xfrm>
            <a:off x="380400" y="2323980"/>
            <a:ext cx="1066318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16/05/23</a:t>
            </a: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E761CC20-12DD-AD41-AD86-55503FD33ACD}"/>
              </a:ext>
            </a:extLst>
          </p:cNvPr>
          <p:cNvSpPr/>
          <p:nvPr/>
        </p:nvSpPr>
        <p:spPr>
          <a:xfrm rot="8019403">
            <a:off x="738023" y="1620747"/>
            <a:ext cx="1256188" cy="1356524"/>
          </a:xfrm>
          <a:prstGeom prst="arc">
            <a:avLst/>
          </a:prstGeom>
          <a:ln w="1270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A8AF28F-9F1C-2142-9CEB-6C3F2C2B62F7}"/>
              </a:ext>
            </a:extLst>
          </p:cNvPr>
          <p:cNvSpPr txBox="1"/>
          <p:nvPr/>
        </p:nvSpPr>
        <p:spPr>
          <a:xfrm>
            <a:off x="980966" y="3007460"/>
            <a:ext cx="935769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15 jours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BE52839-9957-014B-9762-DCECF10906C9}"/>
              </a:ext>
            </a:extLst>
          </p:cNvPr>
          <p:cNvSpPr txBox="1"/>
          <p:nvPr/>
        </p:nvSpPr>
        <p:spPr>
          <a:xfrm>
            <a:off x="1506126" y="2323980"/>
            <a:ext cx="1066318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31/05/23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D040572-9C4E-7C4B-B11F-0A93991FBD54}"/>
              </a:ext>
            </a:extLst>
          </p:cNvPr>
          <p:cNvCxnSpPr>
            <a:cxnSpLocks/>
          </p:cNvCxnSpPr>
          <p:nvPr/>
        </p:nvCxnSpPr>
        <p:spPr>
          <a:xfrm>
            <a:off x="1482401" y="3335493"/>
            <a:ext cx="0" cy="6484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46BCAF62-769B-5644-A542-EB3BF0ABC11C}"/>
              </a:ext>
            </a:extLst>
          </p:cNvPr>
          <p:cNvSpPr txBox="1"/>
          <p:nvPr/>
        </p:nvSpPr>
        <p:spPr>
          <a:xfrm>
            <a:off x="236676" y="4281623"/>
            <a:ext cx="32554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Possibilité d’écrire un courrier pour :</a:t>
            </a:r>
          </a:p>
          <a:p>
            <a:pPr marL="285486" indent="-285486" defTabSz="913554"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Compléter son intervention</a:t>
            </a:r>
          </a:p>
          <a:p>
            <a:pPr marL="285486" indent="-285486" defTabSz="913554"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Poser une question par écrit</a:t>
            </a:r>
          </a:p>
          <a:p>
            <a:pPr marL="285486" indent="-285486" defTabSz="913554">
              <a:buClr>
                <a:srgbClr val="ACD4E4"/>
              </a:buClr>
              <a:buFont typeface="Wingdings" pitchFamily="2" charset="2"/>
              <a:buChar char="ü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Documenter son intervention par</a:t>
            </a:r>
          </a:p>
          <a:p>
            <a:pPr marL="742263" lvl="1" indent="-285486" defTabSz="913554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Un plan</a:t>
            </a:r>
          </a:p>
          <a:p>
            <a:pPr marL="742263" lvl="1" indent="-285486" defTabSz="913554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Une photo</a:t>
            </a:r>
          </a:p>
          <a:p>
            <a:pPr marL="742263" lvl="1" indent="-285486" defTabSz="913554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Une étude</a:t>
            </a:r>
          </a:p>
          <a:p>
            <a:pPr marL="742263" lvl="1" indent="-285486" defTabSz="913554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…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FA08B757-E8BC-284F-9BA1-925225DE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914" y="4995944"/>
            <a:ext cx="786081" cy="786081"/>
          </a:xfrm>
          <a:prstGeom prst="rect">
            <a:avLst/>
          </a:prstGeom>
        </p:spPr>
      </p:pic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645186AE-74B6-B840-87B1-78ABC632441D}"/>
              </a:ext>
            </a:extLst>
          </p:cNvPr>
          <p:cNvCxnSpPr/>
          <p:nvPr/>
        </p:nvCxnSpPr>
        <p:spPr>
          <a:xfrm>
            <a:off x="3731850" y="4037482"/>
            <a:ext cx="5120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EB15E7F4-0650-C745-A420-3ACADFC30D5E}"/>
              </a:ext>
            </a:extLst>
          </p:cNvPr>
          <p:cNvCxnSpPr/>
          <p:nvPr/>
        </p:nvCxnSpPr>
        <p:spPr>
          <a:xfrm>
            <a:off x="3731849" y="6705303"/>
            <a:ext cx="5120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FF72786E-98E5-AB45-B1C4-AFEA432059E3}"/>
              </a:ext>
            </a:extLst>
          </p:cNvPr>
          <p:cNvCxnSpPr>
            <a:cxnSpLocks/>
          </p:cNvCxnSpPr>
          <p:nvPr/>
        </p:nvCxnSpPr>
        <p:spPr>
          <a:xfrm>
            <a:off x="4256797" y="4037482"/>
            <a:ext cx="0" cy="2673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EED0D6A-1E87-704D-91A2-209FF55F661A}"/>
              </a:ext>
            </a:extLst>
          </p:cNvPr>
          <p:cNvCxnSpPr/>
          <p:nvPr/>
        </p:nvCxnSpPr>
        <p:spPr>
          <a:xfrm>
            <a:off x="4341294" y="5374239"/>
            <a:ext cx="4491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E30C583-08B1-1347-9FEA-B078C938D927}"/>
              </a:ext>
            </a:extLst>
          </p:cNvPr>
          <p:cNvCxnSpPr>
            <a:cxnSpLocks/>
          </p:cNvCxnSpPr>
          <p:nvPr/>
        </p:nvCxnSpPr>
        <p:spPr>
          <a:xfrm>
            <a:off x="6446581" y="4591827"/>
            <a:ext cx="591355" cy="0"/>
          </a:xfrm>
          <a:prstGeom prst="line">
            <a:avLst/>
          </a:prstGeom>
          <a:ln w="63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49587280-3557-2A4D-A32A-088BD4D07CFB}"/>
              </a:ext>
            </a:extLst>
          </p:cNvPr>
          <p:cNvCxnSpPr/>
          <p:nvPr/>
        </p:nvCxnSpPr>
        <p:spPr>
          <a:xfrm>
            <a:off x="6446581" y="6251882"/>
            <a:ext cx="512059" cy="0"/>
          </a:xfrm>
          <a:prstGeom prst="line">
            <a:avLst/>
          </a:prstGeom>
          <a:ln w="63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44AEFA1-6CE4-774A-9A11-C061CC6800F5}"/>
              </a:ext>
            </a:extLst>
          </p:cNvPr>
          <p:cNvCxnSpPr>
            <a:cxnSpLocks/>
          </p:cNvCxnSpPr>
          <p:nvPr/>
        </p:nvCxnSpPr>
        <p:spPr>
          <a:xfrm>
            <a:off x="6446581" y="4591827"/>
            <a:ext cx="0" cy="1660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CE18A9C5-831E-8E45-9ACE-EE2B6FC2B026}"/>
              </a:ext>
            </a:extLst>
          </p:cNvPr>
          <p:cNvCxnSpPr/>
          <p:nvPr/>
        </p:nvCxnSpPr>
        <p:spPr>
          <a:xfrm>
            <a:off x="5881225" y="5380796"/>
            <a:ext cx="5120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FBFDEAF3-B612-6D47-A2AE-35EDF1F414F7}"/>
              </a:ext>
            </a:extLst>
          </p:cNvPr>
          <p:cNvSpPr txBox="1"/>
          <p:nvPr/>
        </p:nvSpPr>
        <p:spPr>
          <a:xfrm>
            <a:off x="7103119" y="4434867"/>
            <a:ext cx="1157689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Commune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D3480C5-C553-C040-A483-BD936BDEB46B}"/>
              </a:ext>
            </a:extLst>
          </p:cNvPr>
          <p:cNvSpPr txBox="1"/>
          <p:nvPr/>
        </p:nvSpPr>
        <p:spPr>
          <a:xfrm>
            <a:off x="7075962" y="5823891"/>
            <a:ext cx="1297150" cy="58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399" i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-LightItalic" panose="020B0504020101020102" pitchFamily="34" charset="0"/>
              </a:rPr>
              <a:t>Copie au</a:t>
            </a:r>
            <a:b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-CondLight" panose="020B0506020101010102" pitchFamily="34" charset="77"/>
              </a:rPr>
            </a:br>
            <a:r>
              <a:rPr lang="fr-FR" sz="1798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Demandeur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AAB3B728-3492-B04F-858D-9D755DB7F254}"/>
              </a:ext>
            </a:extLst>
          </p:cNvPr>
          <p:cNvSpPr txBox="1"/>
          <p:nvPr/>
        </p:nvSpPr>
        <p:spPr>
          <a:xfrm>
            <a:off x="7539135" y="5352177"/>
            <a:ext cx="285656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  <a:t>+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C5AA0E4-4259-E244-92FE-4DC8CE70DC6F}"/>
              </a:ext>
            </a:extLst>
          </p:cNvPr>
          <p:cNvSpPr txBox="1"/>
          <p:nvPr/>
        </p:nvSpPr>
        <p:spPr>
          <a:xfrm>
            <a:off x="2389466" y="2393075"/>
            <a:ext cx="1561987" cy="8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Réalisée par un bureau d’étude indépendant agréé par RW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8501D09-C741-BF4A-B3DD-48C3D5D7A2D7}"/>
              </a:ext>
            </a:extLst>
          </p:cNvPr>
          <p:cNvSpPr txBox="1"/>
          <p:nvPr/>
        </p:nvSpPr>
        <p:spPr>
          <a:xfrm>
            <a:off x="5123391" y="2389567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554"/>
            <a:r>
              <a:rPr lang="fr-FR" sz="1600" b="1" dirty="0">
                <a:solidFill>
                  <a:srgbClr val="ACD4E4"/>
                </a:solidFill>
                <a:latin typeface="DINPro" panose="020B0504020101020102" pitchFamily="34" charset="0"/>
              </a:rPr>
              <a:t>2° trim</a:t>
            </a:r>
          </a:p>
          <a:p>
            <a:pPr algn="ctr" defTabSz="913554"/>
            <a:r>
              <a:rPr lang="fr-FR" sz="1600" b="1" dirty="0">
                <a:solidFill>
                  <a:srgbClr val="ACD4E4"/>
                </a:solidFill>
                <a:latin typeface="DINPro" panose="020B0504020101020102" pitchFamily="34" charset="0"/>
              </a:rPr>
              <a:t> 2024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87462C8C-AD93-554C-885A-F004ADC39BAF}"/>
              </a:ext>
            </a:extLst>
          </p:cNvPr>
          <p:cNvSpPr txBox="1"/>
          <p:nvPr/>
        </p:nvSpPr>
        <p:spPr>
          <a:xfrm>
            <a:off x="6137255" y="2363809"/>
            <a:ext cx="971103" cy="46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du dossier du FT/FD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A1E3214D-F5EF-404E-B206-3148B0324251}"/>
              </a:ext>
            </a:extLst>
          </p:cNvPr>
          <p:cNvSpPr txBox="1"/>
          <p:nvPr/>
        </p:nvSpPr>
        <p:spPr>
          <a:xfrm>
            <a:off x="7037936" y="2367466"/>
            <a:ext cx="1439390" cy="138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+ Demande d’avis</a:t>
            </a:r>
            <a:b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</a:br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aux instances</a:t>
            </a:r>
            <a:b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</a:br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consultées</a:t>
            </a:r>
            <a:br>
              <a:rPr lang="fr-FR" sz="1798" b="1" dirty="0">
                <a:solidFill>
                  <a:prstClr val="black"/>
                </a:solidFill>
                <a:latin typeface="Barlow Condensed SemiBold" pitchFamily="2" charset="77"/>
              </a:rPr>
            </a:br>
            <a:r>
              <a:rPr lang="fr-FR" sz="1600" b="1" dirty="0">
                <a:solidFill>
                  <a:srgbClr val="ACD4E4"/>
                </a:solidFill>
                <a:latin typeface="DINPro" panose="020B0504020101020102" pitchFamily="34" charset="0"/>
              </a:rPr>
              <a:t>3</a:t>
            </a:r>
            <a:r>
              <a:rPr lang="fr-FR" sz="1600" b="1" baseline="30000" dirty="0">
                <a:solidFill>
                  <a:srgbClr val="ACD4E4"/>
                </a:solidFill>
                <a:latin typeface="DINPro" panose="020B0504020101020102" pitchFamily="34" charset="0"/>
              </a:rPr>
              <a:t>ème</a:t>
            </a:r>
            <a:r>
              <a:rPr lang="fr-FR" sz="1600" b="1" dirty="0">
                <a:solidFill>
                  <a:srgbClr val="ACD4E4"/>
                </a:solidFill>
                <a:latin typeface="DINPro" panose="020B0504020101020102" pitchFamily="34" charset="0"/>
              </a:rPr>
              <a:t> trim 2024</a:t>
            </a:r>
            <a:br>
              <a:rPr lang="fr-FR" sz="1600" b="1" dirty="0">
                <a:solidFill>
                  <a:srgbClr val="ACD4E4"/>
                </a:solidFill>
                <a:latin typeface="DINPro" panose="020B0504020101020102" pitchFamily="34" charset="0"/>
              </a:rPr>
            </a:b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Pendant 30 jours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4FB75C9-4754-9342-A9DF-98C332BC1989}"/>
              </a:ext>
            </a:extLst>
          </p:cNvPr>
          <p:cNvSpPr txBox="1"/>
          <p:nvPr/>
        </p:nvSpPr>
        <p:spPr>
          <a:xfrm>
            <a:off x="8404098" y="2395871"/>
            <a:ext cx="971103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54"/>
            <a:r>
              <a:rPr lang="fr-FR" sz="1199" dirty="0">
                <a:solidFill>
                  <a:prstClr val="black">
                    <a:lumMod val="50000"/>
                    <a:lumOff val="50000"/>
                  </a:prstClr>
                </a:solidFill>
                <a:latin typeface="DINPro" panose="020B0504020101020102" pitchFamily="34" charset="0"/>
              </a:rPr>
              <a:t>des FT/FD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860C820A-58F2-7A4E-A3AE-25FD3C7040E3}"/>
              </a:ext>
            </a:extLst>
          </p:cNvPr>
          <p:cNvSpPr txBox="1"/>
          <p:nvPr/>
        </p:nvSpPr>
        <p:spPr>
          <a:xfrm>
            <a:off x="10404336" y="2392575"/>
            <a:ext cx="1392042" cy="8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algn="ctr" defTabSz="913554">
              <a:buFont typeface="Wingdings" pitchFamily="2" charset="2"/>
              <a:buChar char="ü"/>
            </a:pPr>
            <a:r>
              <a:rPr lang="fr-FR" sz="1199" dirty="0">
                <a:solidFill>
                  <a:srgbClr val="1D7564"/>
                </a:solidFill>
                <a:latin typeface="DINPro" panose="020B0504020101020102" pitchFamily="34" charset="0"/>
              </a:rPr>
              <a:t>Permis conditionnel délivré</a:t>
            </a:r>
          </a:p>
          <a:p>
            <a:pPr marL="285486" indent="-285486" algn="ctr" defTabSz="913554">
              <a:buFont typeface="Zapf Dingbats"/>
              <a:buChar char="✕"/>
            </a:pPr>
            <a:r>
              <a:rPr lang="fr-FR" sz="1199" dirty="0">
                <a:solidFill>
                  <a:srgbClr val="C00000"/>
                </a:solidFill>
                <a:latin typeface="DINPro" panose="020B0504020101020102" pitchFamily="34" charset="0"/>
              </a:rPr>
              <a:t>Refus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A81A8990-D87C-B955-B1BF-D78BA4640B16}"/>
              </a:ext>
            </a:extLst>
          </p:cNvPr>
          <p:cNvSpPr txBox="1"/>
          <p:nvPr/>
        </p:nvSpPr>
        <p:spPr>
          <a:xfrm>
            <a:off x="8451346" y="4232504"/>
            <a:ext cx="294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6096" defTabSz="913554">
              <a:buClr>
                <a:srgbClr val="4472C4"/>
              </a:buClr>
            </a:pPr>
            <a: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Commune de Nivelles</a:t>
            </a:r>
            <a:endParaRPr lang="fr-BE" sz="11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DINPro" panose="020B0504020101020102" pitchFamily="34" charset="0"/>
            </a:endParaRPr>
          </a:p>
          <a:p>
            <a:pPr indent="-106096" defTabSz="913554">
              <a:buClr>
                <a:srgbClr val="4472C4"/>
              </a:buClr>
            </a:pPr>
            <a: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A l’attention du Collège communal  </a:t>
            </a:r>
          </a:p>
          <a:p>
            <a:pPr marL="0" lvl="1" indent="-118003" defTabSz="913554">
              <a:buClr>
                <a:srgbClr val="4472C4"/>
              </a:buClr>
            </a:pPr>
            <a: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Place Albert 1</a:t>
            </a:r>
            <a:r>
              <a:rPr lang="fr-BE" sz="11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er</a:t>
            </a:r>
            <a: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, 2</a:t>
            </a:r>
            <a:b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</a:br>
            <a:r>
              <a:rPr lang="fr-B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1400 Nivelles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27292EB-AE96-1721-E3AA-8B9DC48287E4}"/>
              </a:ext>
            </a:extLst>
          </p:cNvPr>
          <p:cNvSpPr txBox="1"/>
          <p:nvPr/>
        </p:nvSpPr>
        <p:spPr>
          <a:xfrm>
            <a:off x="8428931" y="5469036"/>
            <a:ext cx="2902615" cy="73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07405" defTabSz="913554">
              <a:buClr>
                <a:srgbClr val="4472C4"/>
              </a:buClr>
            </a:pPr>
            <a:r>
              <a:rPr lang="fr-BE" sz="1399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Ventis SA</a:t>
            </a:r>
          </a:p>
          <a:p>
            <a:pPr indent="-507405" defTabSz="913554">
              <a:buClr>
                <a:srgbClr val="4472C4"/>
              </a:buClr>
            </a:pPr>
            <a:r>
              <a:rPr lang="fr-BE" sz="1399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Rue As Pois, 4D</a:t>
            </a:r>
          </a:p>
          <a:p>
            <a:pPr indent="-507405" defTabSz="913554">
              <a:buClr>
                <a:srgbClr val="4472C4"/>
              </a:buClr>
            </a:pPr>
            <a:r>
              <a:rPr lang="fr-BE" sz="1399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7500 Tournai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54AF49-773B-F524-D4DE-26EA9032C15F}"/>
              </a:ext>
            </a:extLst>
          </p:cNvPr>
          <p:cNvSpPr/>
          <p:nvPr/>
        </p:nvSpPr>
        <p:spPr>
          <a:xfrm>
            <a:off x="8400547" y="4189060"/>
            <a:ext cx="3017373" cy="820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6">
              <a:defRPr/>
            </a:pPr>
            <a:endParaRPr lang="fr-FR" sz="1349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26B8424-6488-A19E-EC93-EB98717BA8CF}"/>
              </a:ext>
            </a:extLst>
          </p:cNvPr>
          <p:cNvSpPr/>
          <p:nvPr/>
        </p:nvSpPr>
        <p:spPr>
          <a:xfrm>
            <a:off x="8400545" y="5400333"/>
            <a:ext cx="3017373" cy="928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6">
              <a:defRPr/>
            </a:pPr>
            <a:endParaRPr lang="fr-FR" sz="1349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CE3720-DA0A-8118-39CF-3E538C35088B}"/>
              </a:ext>
            </a:extLst>
          </p:cNvPr>
          <p:cNvSpPr/>
          <p:nvPr/>
        </p:nvSpPr>
        <p:spPr>
          <a:xfrm>
            <a:off x="1203309" y="204111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CC3DA76B-2ECA-F31C-C2B4-6B980A5708B4}"/>
              </a:ext>
            </a:extLst>
          </p:cNvPr>
          <p:cNvSpPr/>
          <p:nvPr/>
        </p:nvSpPr>
        <p:spPr>
          <a:xfrm rot="8019403">
            <a:off x="8838250" y="1581225"/>
            <a:ext cx="1256188" cy="1356524"/>
          </a:xfrm>
          <a:prstGeom prst="arc">
            <a:avLst/>
          </a:prstGeom>
          <a:ln w="1270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554"/>
            <a:endParaRPr lang="fr-FR" sz="1798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596B9F9A-8853-BCD9-465C-68469B8309E3}"/>
              </a:ext>
            </a:extLst>
          </p:cNvPr>
          <p:cNvSpPr txBox="1"/>
          <p:nvPr/>
        </p:nvSpPr>
        <p:spPr>
          <a:xfrm>
            <a:off x="9045118" y="2982325"/>
            <a:ext cx="1052789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4"/>
            <a:r>
              <a:rPr lang="fr-FR" sz="1798" dirty="0">
                <a:solidFill>
                  <a:prstClr val="black"/>
                </a:solidFill>
                <a:latin typeface="DINPro" panose="020B0504020101020102" pitchFamily="34" charset="0"/>
              </a:rPr>
              <a:t>140 jours</a:t>
            </a:r>
          </a:p>
        </p:txBody>
      </p:sp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8CB03649-B7DC-A9AE-8A6F-94C313B938E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4DBF207-5C27-32C8-0059-31529D212C6C}"/>
              </a:ext>
            </a:extLst>
          </p:cNvPr>
          <p:cNvSpPr txBox="1"/>
          <p:nvPr/>
        </p:nvSpPr>
        <p:spPr>
          <a:xfrm>
            <a:off x="3660476" y="2360809"/>
            <a:ext cx="1398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554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/>
              </a:rPr>
              <a:t>En fonction des </a:t>
            </a:r>
          </a:p>
          <a:p>
            <a:pPr algn="ctr" defTabSz="913554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/>
              </a:rPr>
              <a:t>recommandations </a:t>
            </a:r>
          </a:p>
          <a:p>
            <a:pPr algn="ctr" defTabSz="913554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/>
              </a:rPr>
              <a:t>du bureau</a:t>
            </a:r>
          </a:p>
          <a:p>
            <a:pPr algn="ctr" defTabSz="913554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/>
              </a:rPr>
              <a:t>réalisant </a:t>
            </a:r>
          </a:p>
          <a:p>
            <a:pPr algn="ctr" defTabSz="913554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/>
              </a:rPr>
              <a:t>étude incidence</a:t>
            </a:r>
          </a:p>
        </p:txBody>
      </p:sp>
    </p:spTree>
    <p:extLst>
      <p:ext uri="{BB962C8B-B14F-4D97-AF65-F5344CB8AC3E}">
        <p14:creationId xmlns:p14="http://schemas.microsoft.com/office/powerpoint/2010/main" val="18924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00"/>
                            </p:stCondLst>
                            <p:childTnLst>
                              <p:par>
                                <p:cTn id="17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500"/>
                            </p:stCondLst>
                            <p:childTnLst>
                              <p:par>
                                <p:cTn id="19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2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000"/>
                            </p:stCondLst>
                            <p:childTnLst>
                              <p:par>
                                <p:cTn id="23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5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000"/>
                            </p:stCondLst>
                            <p:childTnLst>
                              <p:par>
                                <p:cTn id="3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500"/>
                            </p:stCondLst>
                            <p:childTnLst>
                              <p:par>
                                <p:cTn id="3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"/>
                            </p:stCondLst>
                            <p:childTnLst>
                              <p:par>
                                <p:cTn id="3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500"/>
                            </p:stCondLst>
                            <p:childTnLst>
                              <p:par>
                                <p:cTn id="3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8" grpId="0" animBg="1"/>
      <p:bldP spid="49" grpId="0"/>
      <p:bldP spid="50" grpId="0"/>
      <p:bldP spid="52" grpId="0"/>
      <p:bldP spid="62" grpId="0"/>
      <p:bldP spid="63" grpId="0"/>
      <p:bldP spid="64" grpId="0"/>
      <p:bldP spid="69" grpId="0"/>
      <p:bldP spid="71" grpId="0"/>
      <p:bldP spid="72" grpId="0"/>
      <p:bldP spid="73" grpId="0"/>
      <p:bldP spid="74" grpId="0"/>
      <p:bldP spid="76" grpId="0"/>
      <p:bldP spid="80" grpId="0"/>
      <p:bldP spid="81" grpId="0"/>
      <p:bldP spid="82" grpId="0" animBg="1"/>
      <p:bldP spid="83" grpId="0" animBg="1"/>
      <p:bldP spid="78" grpId="0" animBg="1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7A2E2D-34E4-A942-BC34-9B85A3198CB2}"/>
              </a:ext>
            </a:extLst>
          </p:cNvPr>
          <p:cNvSpPr/>
          <p:nvPr/>
        </p:nvSpPr>
        <p:spPr>
          <a:xfrm>
            <a:off x="6018490" y="6343"/>
            <a:ext cx="6179733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E163CD5-14E0-7943-B532-F3DBA5D0FF44}"/>
              </a:ext>
            </a:extLst>
          </p:cNvPr>
          <p:cNvSpPr/>
          <p:nvPr/>
        </p:nvSpPr>
        <p:spPr>
          <a:xfrm>
            <a:off x="2562203" y="1499488"/>
            <a:ext cx="902679" cy="9026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554">
              <a:defRPr/>
            </a:pPr>
            <a:endParaRPr sz="1224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03600-034D-0045-935A-EAF478D02418}"/>
              </a:ext>
            </a:extLst>
          </p:cNvPr>
          <p:cNvSpPr txBox="1"/>
          <p:nvPr/>
        </p:nvSpPr>
        <p:spPr>
          <a:xfrm>
            <a:off x="2480178" y="2488622"/>
            <a:ext cx="1179678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fr-FR"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19</a:t>
            </a:r>
            <a:r>
              <a:rPr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:00 - </a:t>
            </a:r>
            <a:r>
              <a:rPr lang="nl-BE"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</a:t>
            </a:r>
            <a:r>
              <a:rPr sz="1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18F39A5-B314-0948-A822-A2AAE4BE8726}"/>
              </a:ext>
            </a:extLst>
          </p:cNvPr>
          <p:cNvSpPr txBox="1"/>
          <p:nvPr/>
        </p:nvSpPr>
        <p:spPr>
          <a:xfrm>
            <a:off x="8527801" y="2490058"/>
            <a:ext cx="1184022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20: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00 - 2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</a:t>
            </a:r>
            <a:endParaRPr sz="1798" b="1" dirty="0">
              <a:solidFill>
                <a:prstClr val="white"/>
              </a:solidFill>
              <a:latin typeface="Barlow Condensed SemiBold" pitchFamily="2" charset="77"/>
              <a:cs typeface="Big Caslon Medium" panose="02000603090000020003" pitchFamily="2" charset="-79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0EDE7859-4773-4C40-B5D6-A68866700ABD}"/>
              </a:ext>
            </a:extLst>
          </p:cNvPr>
          <p:cNvSpPr txBox="1"/>
          <p:nvPr/>
        </p:nvSpPr>
        <p:spPr>
          <a:xfrm>
            <a:off x="7444529" y="3429001"/>
            <a:ext cx="3754135" cy="1599136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285486" lvl="1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Questions </a:t>
            </a: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–</a:t>
            </a: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 </a:t>
            </a:r>
            <a:r>
              <a:rPr lang="fr-FR" dirty="0">
                <a:solidFill>
                  <a:prstClr val="white"/>
                </a:solidFill>
                <a:latin typeface="DINPro" panose="020B0504020101020102" pitchFamily="34" charset="0"/>
              </a:rPr>
              <a:t>R</a:t>
            </a:r>
            <a:r>
              <a:rPr dirty="0" err="1">
                <a:solidFill>
                  <a:prstClr val="white"/>
                </a:solidFill>
                <a:latin typeface="DINPro" panose="020B0504020101020102" pitchFamily="34" charset="0"/>
              </a:rPr>
              <a:t>éponses</a:t>
            </a:r>
            <a:endParaRPr lang="fr-FR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0" lvl="1" defTabSz="913554">
              <a:spcBef>
                <a:spcPts val="400"/>
              </a:spcBef>
              <a:buClr>
                <a:prstClr val="white"/>
              </a:buClr>
              <a:defRPr/>
            </a:pPr>
            <a:endParaRPr lang="nl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Conclusions et fin de la réunion</a:t>
            </a:r>
          </a:p>
          <a:p>
            <a:pPr defTabSz="913554">
              <a:spcBef>
                <a:spcPts val="400"/>
              </a:spcBef>
              <a:buClr>
                <a:prstClr val="white"/>
              </a:buClr>
              <a:defRPr/>
            </a:pPr>
            <a:endParaRPr lang="fr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Moment d’échanges informels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78F4AC-D3C3-4B4A-9A72-E7FD566BFC9E}"/>
              </a:ext>
            </a:extLst>
          </p:cNvPr>
          <p:cNvSpPr txBox="1"/>
          <p:nvPr/>
        </p:nvSpPr>
        <p:spPr>
          <a:xfrm>
            <a:off x="717994" y="3413046"/>
            <a:ext cx="5226327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par les orateurs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de Ventis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projet</a:t>
            </a:r>
          </a:p>
          <a:p>
            <a:pPr lvl="1"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contenu d’une EIE (CSD)</a:t>
            </a:r>
          </a:p>
          <a:p>
            <a:pPr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</p:txBody>
      </p:sp>
      <p:pic>
        <p:nvPicPr>
          <p:cNvPr id="17" name="Image 16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5DE3361E-CA58-0D4D-8386-8AF120A0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985" y="1499488"/>
            <a:ext cx="899655" cy="899655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5D07631-0339-9F42-A1A2-4D5FA024E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rmAutofit fontScale="90000"/>
          </a:bodyPr>
          <a:lstStyle/>
          <a:p>
            <a:r>
              <a:rPr lang="fr-FR" dirty="0"/>
              <a:t>Déroulé de la réunion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4CB51A-3F46-D24D-AED0-434DFF238566}"/>
              </a:ext>
            </a:extLst>
          </p:cNvPr>
          <p:cNvSpPr/>
          <p:nvPr/>
        </p:nvSpPr>
        <p:spPr>
          <a:xfrm>
            <a:off x="5977574" y="116175"/>
            <a:ext cx="3876648" cy="58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fr-FR" sz="3197" b="1" dirty="0">
                <a:solidFill>
                  <a:prstClr val="white"/>
                </a:solidFill>
                <a:latin typeface="Barlow Condensed SemiBold" pitchFamily="2" charset="77"/>
              </a:rPr>
              <a:t>LA RÉUNION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69FB9-CCBF-4D31-5C3B-8A1BA7751FD5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D5DC3462-738C-7A60-5137-4F648838883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65308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0" grpId="0"/>
      <p:bldP spid="11" grpId="0"/>
      <p:bldP spid="13" grpId="0"/>
      <p:bldP spid="1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7A2E2D-34E4-A942-BC34-9B85A3198CB2}"/>
              </a:ext>
            </a:extLst>
          </p:cNvPr>
          <p:cNvSpPr/>
          <p:nvPr/>
        </p:nvSpPr>
        <p:spPr>
          <a:xfrm>
            <a:off x="6018490" y="6343"/>
            <a:ext cx="6179733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E163CD5-14E0-7943-B532-F3DBA5D0FF44}"/>
              </a:ext>
            </a:extLst>
          </p:cNvPr>
          <p:cNvSpPr/>
          <p:nvPr/>
        </p:nvSpPr>
        <p:spPr>
          <a:xfrm>
            <a:off x="2562203" y="1499488"/>
            <a:ext cx="902679" cy="9026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554">
              <a:defRPr/>
            </a:pPr>
            <a:endParaRPr sz="1224" dirty="0">
              <a:solidFill>
                <a:prstClr val="black"/>
              </a:solidFill>
              <a:latin typeface="DINPro" panose="020B0504020101020102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03600-034D-0045-935A-EAF478D02418}"/>
              </a:ext>
            </a:extLst>
          </p:cNvPr>
          <p:cNvSpPr txBox="1"/>
          <p:nvPr/>
        </p:nvSpPr>
        <p:spPr>
          <a:xfrm>
            <a:off x="2480178" y="2488622"/>
            <a:ext cx="1179678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fr-FR"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19</a:t>
            </a:r>
            <a:r>
              <a:rPr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:00 - </a:t>
            </a:r>
            <a:r>
              <a:rPr lang="nl-BE"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</a:t>
            </a:r>
            <a:r>
              <a:rPr sz="1798" b="1" dirty="0">
                <a:solidFill>
                  <a:prstClr val="black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:00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18F39A5-B314-0948-A822-A2AAE4BE8726}"/>
              </a:ext>
            </a:extLst>
          </p:cNvPr>
          <p:cNvSpPr txBox="1"/>
          <p:nvPr/>
        </p:nvSpPr>
        <p:spPr>
          <a:xfrm>
            <a:off x="8527801" y="2490058"/>
            <a:ext cx="1184022" cy="287238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10457" defTabSz="913554">
              <a:spcBef>
                <a:spcPts val="83"/>
              </a:spcBef>
              <a:defRPr/>
            </a:pP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20: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00 - 2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1</a:t>
            </a:r>
            <a:r>
              <a:rPr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:</a:t>
            </a:r>
            <a:r>
              <a:rPr lang="nl-BE" sz="1798" b="1" dirty="0">
                <a:solidFill>
                  <a:prstClr val="white"/>
                </a:solidFill>
                <a:latin typeface="Barlow Condensed SemiBold" pitchFamily="2" charset="77"/>
                <a:cs typeface="Big Caslon Medium" panose="02000603090000020003" pitchFamily="2" charset="-79"/>
              </a:rPr>
              <a:t>00</a:t>
            </a:r>
            <a:endParaRPr sz="1798" b="1" dirty="0">
              <a:solidFill>
                <a:prstClr val="white"/>
              </a:solidFill>
              <a:latin typeface="Barlow Condensed SemiBold" pitchFamily="2" charset="77"/>
              <a:cs typeface="Big Caslon Medium" panose="02000603090000020003" pitchFamily="2" charset="-79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0EDE7859-4773-4C40-B5D6-A68866700ABD}"/>
              </a:ext>
            </a:extLst>
          </p:cNvPr>
          <p:cNvSpPr txBox="1"/>
          <p:nvPr/>
        </p:nvSpPr>
        <p:spPr>
          <a:xfrm>
            <a:off x="7444529" y="3429001"/>
            <a:ext cx="3754135" cy="1599136"/>
          </a:xfrm>
          <a:prstGeom prst="rect">
            <a:avLst/>
          </a:prstGeom>
        </p:spPr>
        <p:txBody>
          <a:bodyPr vert="horz" wrap="square" lIns="0" tIns="10457" rIns="0" bIns="0" rtlCol="0">
            <a:spAutoFit/>
          </a:bodyPr>
          <a:lstStyle/>
          <a:p>
            <a:pPr marL="285486" lvl="1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Questions </a:t>
            </a: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–</a:t>
            </a:r>
            <a:r>
              <a:rPr dirty="0">
                <a:solidFill>
                  <a:prstClr val="white"/>
                </a:solidFill>
                <a:latin typeface="DINPro" panose="020B0504020101020102" pitchFamily="34" charset="0"/>
              </a:rPr>
              <a:t> </a:t>
            </a:r>
            <a:r>
              <a:rPr lang="fr-FR" dirty="0">
                <a:solidFill>
                  <a:prstClr val="white"/>
                </a:solidFill>
                <a:latin typeface="DINPro" panose="020B0504020101020102" pitchFamily="34" charset="0"/>
              </a:rPr>
              <a:t>R</a:t>
            </a:r>
            <a:r>
              <a:rPr dirty="0" err="1">
                <a:solidFill>
                  <a:prstClr val="white"/>
                </a:solidFill>
                <a:latin typeface="DINPro" panose="020B0504020101020102" pitchFamily="34" charset="0"/>
              </a:rPr>
              <a:t>éponses</a:t>
            </a:r>
            <a:endParaRPr lang="fr-FR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0" lvl="1" defTabSz="913554">
              <a:spcBef>
                <a:spcPts val="400"/>
              </a:spcBef>
              <a:buClr>
                <a:prstClr val="white"/>
              </a:buClr>
              <a:defRPr/>
            </a:pPr>
            <a:endParaRPr lang="nl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Conclusions et fin de la réunion</a:t>
            </a:r>
          </a:p>
          <a:p>
            <a:pPr defTabSz="913554">
              <a:spcBef>
                <a:spcPts val="400"/>
              </a:spcBef>
              <a:buClr>
                <a:prstClr val="white"/>
              </a:buClr>
              <a:defRPr/>
            </a:pPr>
            <a:endParaRPr lang="fr-BE" dirty="0">
              <a:solidFill>
                <a:prstClr val="white"/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prstClr val="white"/>
              </a:buClr>
              <a:buFont typeface="Wingdings" pitchFamily="2" charset="2"/>
              <a:buChar char="ü"/>
              <a:defRPr/>
            </a:pPr>
            <a:r>
              <a:rPr lang="fr-BE" dirty="0">
                <a:solidFill>
                  <a:prstClr val="white"/>
                </a:solidFill>
                <a:latin typeface="DINPro" panose="020B0504020101020102" pitchFamily="34" charset="0"/>
              </a:rPr>
              <a:t>Moment d’échanges informels</a:t>
            </a:r>
          </a:p>
        </p:txBody>
      </p:sp>
      <p:pic>
        <p:nvPicPr>
          <p:cNvPr id="17" name="Image 16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5DE3361E-CA58-0D4D-8386-8AF120A0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985" y="1499488"/>
            <a:ext cx="899655" cy="899655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5D07631-0339-9F42-A1A2-4D5FA024E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3144" y="189177"/>
            <a:ext cx="5471923" cy="479956"/>
          </a:xfrm>
        </p:spPr>
        <p:txBody>
          <a:bodyPr>
            <a:normAutofit fontScale="90000"/>
          </a:bodyPr>
          <a:lstStyle/>
          <a:p>
            <a:r>
              <a:rPr lang="fr-FR" dirty="0"/>
              <a:t>Déroulé de la réunion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4CB51A-3F46-D24D-AED0-434DFF238566}"/>
              </a:ext>
            </a:extLst>
          </p:cNvPr>
          <p:cNvSpPr/>
          <p:nvPr/>
        </p:nvSpPr>
        <p:spPr>
          <a:xfrm>
            <a:off x="5977574" y="116175"/>
            <a:ext cx="3876648" cy="58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fr-FR" sz="3197" b="1" dirty="0">
                <a:solidFill>
                  <a:prstClr val="white"/>
                </a:solidFill>
                <a:latin typeface="Barlow Condensed SemiBold" pitchFamily="2" charset="77"/>
              </a:rPr>
              <a:t>LA RÉUNION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69FB9-CCBF-4D31-5C3B-8A1BA7751FD5}"/>
              </a:ext>
            </a:extLst>
          </p:cNvPr>
          <p:cNvSpPr/>
          <p:nvPr/>
        </p:nvSpPr>
        <p:spPr>
          <a:xfrm>
            <a:off x="1301262" y="189177"/>
            <a:ext cx="1512276" cy="3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A71EB5-AFE0-5AA1-0014-B4D55D620A8B}"/>
              </a:ext>
            </a:extLst>
          </p:cNvPr>
          <p:cNvSpPr txBox="1"/>
          <p:nvPr/>
        </p:nvSpPr>
        <p:spPr>
          <a:xfrm>
            <a:off x="717994" y="3413046"/>
            <a:ext cx="5226327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par les orateurs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rgbClr val="00CC00"/>
                </a:solidFill>
                <a:latin typeface="DINPro" panose="020B0504020101020102" pitchFamily="34" charset="0"/>
              </a:rPr>
              <a:t>Présentation de Ventis</a:t>
            </a:r>
          </a:p>
          <a:p>
            <a:pPr marL="742950" lvl="1" indent="-285750" defTabSz="913554">
              <a:spcBef>
                <a:spcPts val="400"/>
              </a:spcBef>
              <a:buClr>
                <a:prstClr val="black"/>
              </a:buClr>
              <a:buFontTx/>
              <a:buChar char="-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projet</a:t>
            </a: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DINPro" panose="020B0504020101020102" pitchFamily="34" charset="0"/>
            </a:endParaRPr>
          </a:p>
          <a:p>
            <a:pPr lvl="1"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  <a:p>
            <a:pPr marL="285486" indent="-285486" defTabSz="913554"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Présentation du contenu d’une EIE (CSD)</a:t>
            </a:r>
          </a:p>
          <a:p>
            <a:pPr defTabSz="913554">
              <a:spcBef>
                <a:spcPts val="400"/>
              </a:spcBef>
              <a:buClr>
                <a:prstClr val="black"/>
              </a:buClr>
              <a:defRPr/>
            </a:pPr>
            <a:endParaRPr lang="fr-BE" altLang="fr-FR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</p:txBody>
      </p:sp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0BA27187-D9F5-3515-C9E4-13E396C9AD7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77592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0" grpId="0"/>
      <p:bldP spid="11" grpId="0"/>
      <p:bldP spid="13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F13B68-F1F4-00BB-242A-73B2358A31CF}"/>
              </a:ext>
            </a:extLst>
          </p:cNvPr>
          <p:cNvSpPr/>
          <p:nvPr/>
        </p:nvSpPr>
        <p:spPr>
          <a:xfrm>
            <a:off x="-71363" y="0"/>
            <a:ext cx="872995" cy="6851657"/>
          </a:xfrm>
          <a:prstGeom prst="rect">
            <a:avLst/>
          </a:prstGeom>
          <a:solidFill>
            <a:srgbClr val="ACD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7894037-9156-1AA3-D1A8-EEDE8BB42B39}"/>
              </a:ext>
            </a:extLst>
          </p:cNvPr>
          <p:cNvSpPr txBox="1">
            <a:spLocks/>
          </p:cNvSpPr>
          <p:nvPr/>
        </p:nvSpPr>
        <p:spPr>
          <a:xfrm>
            <a:off x="4163144" y="189177"/>
            <a:ext cx="5471923" cy="47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3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97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ACD4E4"/>
                </a:solidFill>
              </a:rPr>
              <a:t>Présentation de ventis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B4F914-E608-4242-8108-8433EAACED68}"/>
              </a:ext>
            </a:extLst>
          </p:cNvPr>
          <p:cNvSpPr txBox="1"/>
          <p:nvPr/>
        </p:nvSpPr>
        <p:spPr>
          <a:xfrm>
            <a:off x="1692901" y="2045510"/>
            <a:ext cx="8806197" cy="199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 defTabSz="913554">
              <a:lnSpc>
                <a:spcPct val="150000"/>
              </a:lnSpc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Auteur du projet : Ventis SA</a:t>
            </a:r>
          </a:p>
          <a:p>
            <a:pPr marL="285486" indent="-285486" defTabSz="913554">
              <a:lnSpc>
                <a:spcPct val="150000"/>
              </a:lnSpc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Société 100% wallonne</a:t>
            </a:r>
          </a:p>
          <a:p>
            <a:pPr marL="285486" indent="-285486" defTabSz="913554">
              <a:lnSpc>
                <a:spcPct val="150000"/>
              </a:lnSpc>
              <a:spcBef>
                <a:spcPts val="400"/>
              </a:spcBef>
              <a:buClr>
                <a:srgbClr val="ACD4E4"/>
              </a:buClr>
              <a:buFont typeface="Wingdings" pitchFamily="2" charset="2"/>
              <a:buChar char="ü"/>
              <a:defRPr/>
            </a:pPr>
            <a:r>
              <a:rPr lang="fr-B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DINPro" panose="020B0504020101020102" pitchFamily="34" charset="0"/>
              </a:rPr>
              <a:t>Active dans le développement, la construction et l’exploitation de parcs éoliens en Région Wallonne et en France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DINPro" panose="020B0504020101020102" pitchFamily="34" charset="0"/>
            </a:endParaRPr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0D46E6F6-C5F0-6992-232F-BDE1B6A9DE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607492"/>
            <a:ext cx="12192000" cy="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DINPro" panose="020B0504020101020102" pitchFamily="34" charset="0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fr-FR" sz="1050" b="1" i="1" dirty="0">
                <a:solidFill>
                  <a:srgbClr val="545454"/>
                </a:solidFill>
              </a:rPr>
              <a:t>Réunion d’information Préalable – 16 mai 2023</a:t>
            </a:r>
            <a:r>
              <a:rPr lang="fr-FR" sz="1050" dirty="0">
                <a:solidFill>
                  <a:srgbClr val="545454"/>
                </a:solidFill>
              </a:rPr>
              <a:t>	</a:t>
            </a:r>
            <a:r>
              <a:rPr lang="fr-FR" sz="1050" dirty="0">
                <a:solidFill>
                  <a:schemeClr val="dk1"/>
                </a:solidFill>
              </a:rPr>
              <a:t>	                 		</a:t>
            </a:r>
            <a:r>
              <a:rPr lang="fr-FR" sz="1050" dirty="0">
                <a:solidFill>
                  <a:srgbClr val="545454"/>
                </a:solidFill>
              </a:rPr>
              <a:t>	                                                                                www.ventis.eu | VENTIS SA, rue As Pois 4D – 7500 Tournai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SzPts val="1400"/>
            </a:pPr>
            <a:endParaRPr lang="fr-FR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6B340-D28F-59CE-DD5E-ED585C7F83D9}"/>
              </a:ext>
            </a:extLst>
          </p:cNvPr>
          <p:cNvSpPr/>
          <p:nvPr/>
        </p:nvSpPr>
        <p:spPr>
          <a:xfrm>
            <a:off x="801632" y="-6343"/>
            <a:ext cx="2061489" cy="71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fr-FR" sz="1798" dirty="0">
              <a:solidFill>
                <a:prstClr val="white"/>
              </a:solidFill>
              <a:latin typeface="DINPro" panose="020B0504020101020102" pitchFamily="34" charset="0"/>
            </a:endParaRPr>
          </a:p>
        </p:txBody>
      </p:sp>
      <p:pic>
        <p:nvPicPr>
          <p:cNvPr id="4" name="Google Shape;94;p1">
            <a:extLst>
              <a:ext uri="{FF2B5EF4-FFF2-40B4-BE49-F238E27FC236}">
                <a16:creationId xmlns:a16="http://schemas.microsoft.com/office/drawing/2014/main" id="{03E4133B-1D7B-FC6D-3D6F-455F14702845}"/>
              </a:ext>
            </a:extLst>
          </p:cNvPr>
          <p:cNvPicPr preferRelativeResize="0"/>
          <p:nvPr>
            <p:custDataLst>
              <p:tags r:id="rId2"/>
            </p:custDataLst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309412" y="192291"/>
            <a:ext cx="1635104" cy="552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5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  <a:latin typeface="Barlow Condensed" pitchFamily="2" charset="77"/>
            <a:cs typeface="Big Caslon Medium" panose="02000603090000020003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  <a:latin typeface="Barlow Condensed" pitchFamily="2" charset="77"/>
            <a:cs typeface="Big Caslon Medium" panose="02000603090000020003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  <a:latin typeface="Barlow Condensed" pitchFamily="2" charset="77"/>
            <a:cs typeface="Big Caslon Medium" panose="02000603090000020003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UBAUXG_x00e9_rard xmlns="c6fc46f6-09e6-4048-bf0b-2b5adcd0bca5">Préciser ici sccinctement le contenu du document</HUBAUXG_x00e9_rard>
    <TaxCatchAll xmlns="267914ba-ed8e-4c4a-bf0e-3d7c72434068" xsi:nil="true"/>
    <lcf76f155ced4ddcb4097134ff3c332f xmlns="c6fc46f6-09e6-4048-bf0b-2b5adcd0bca5">
      <Terms xmlns="http://schemas.microsoft.com/office/infopath/2007/PartnerControls"/>
    </lcf76f155ced4ddcb4097134ff3c332f>
    <TaxKeywordTaxHTField xmlns="267914ba-ed8e-4c4a-bf0e-3d7c72434068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0DCB2EAADF341A9B858A4A5FEE7D6" ma:contentTypeVersion="19" ma:contentTypeDescription="Crée un document." ma:contentTypeScope="" ma:versionID="3b9226dae67ecab41eab22354eb89d9c">
  <xsd:schema xmlns:xsd="http://www.w3.org/2001/XMLSchema" xmlns:xs="http://www.w3.org/2001/XMLSchema" xmlns:p="http://schemas.microsoft.com/office/2006/metadata/properties" xmlns:ns2="c6fc46f6-09e6-4048-bf0b-2b5adcd0bca5" xmlns:ns3="267914ba-ed8e-4c4a-bf0e-3d7c72434068" targetNamespace="http://schemas.microsoft.com/office/2006/metadata/properties" ma:root="true" ma:fieldsID="017264be7467db88e68eea0966b9f6a5" ns2:_="" ns3:_="">
    <xsd:import namespace="c6fc46f6-09e6-4048-bf0b-2b5adcd0bca5"/>
    <xsd:import namespace="267914ba-ed8e-4c4a-bf0e-3d7c72434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KeywordTaxHTField" minOccurs="0"/>
                <xsd:element ref="ns3:TaxCatchAll" minOccurs="0"/>
                <xsd:element ref="ns2:MediaLengthInSeconds" minOccurs="0"/>
                <xsd:element ref="ns2:lcf76f155ced4ddcb4097134ff3c332f" minOccurs="0"/>
                <xsd:element ref="ns2:HUBAUXG_x00e9_rar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c46f6-09e6-4048-bf0b-2b5adcd0b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alises d’images" ma:readOnly="false" ma:fieldId="{5cf76f15-5ced-4ddc-b409-7134ff3c332f}" ma:taxonomyMulti="true" ma:sspId="c1b111e3-e539-4b4c-a6da-27c63f2ca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UBAUXG_x00e9_rard" ma:index="26" nillable="true" ma:displayName="HUBAUX Gérard" ma:default="Préciser ici sccinctement le contenu du document" ma:description="Pour commentaires concernant le contenu du document" ma:format="Dropdown" ma:internalName="HUBAUXG_x00e9_rar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914ba-ed8e-4c4a-bf0e-3d7c72434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Mots clés d’entreprise" ma:fieldId="{23f27201-bee3-471e-b2e7-b64fd8b7ca38}" ma:taxonomyMulti="true" ma:sspId="c1b111e3-e539-4b4c-a6da-27c63f2caf0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7ae004b4-fb30-431f-be05-3f7b9a83677d}" ma:internalName="TaxCatchAll" ma:showField="CatchAllData" ma:web="267914ba-ed8e-4c4a-bf0e-3d7c724340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05C5B8-6DBF-47D7-B97F-95D208FE77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33020-0A92-418C-B98C-AEF396FB25CA}">
  <ds:schemaRefs>
    <ds:schemaRef ds:uri="267914ba-ed8e-4c4a-bf0e-3d7c72434068"/>
    <ds:schemaRef ds:uri="c6fc46f6-09e6-4048-bf0b-2b5adcd0bc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4641E6-7370-4829-A641-AF750AB25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fc46f6-09e6-4048-bf0b-2b5adcd0bca5"/>
    <ds:schemaRef ds:uri="267914ba-ed8e-4c4a-bf0e-3d7c724340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3432</Words>
  <Application>Microsoft Office PowerPoint</Application>
  <PresentationFormat>Grand écran</PresentationFormat>
  <Paragraphs>525</Paragraphs>
  <Slides>38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57" baseType="lpstr">
      <vt:lpstr>Arial</vt:lpstr>
      <vt:lpstr>Barlow Condensed</vt:lpstr>
      <vt:lpstr>Barlow Condensed Light</vt:lpstr>
      <vt:lpstr>Barlow Condensed SemiBold</vt:lpstr>
      <vt:lpstr>Blue Highway</vt:lpstr>
      <vt:lpstr>Calibri</vt:lpstr>
      <vt:lpstr>Calibri Light</vt:lpstr>
      <vt:lpstr>Courier New</vt:lpstr>
      <vt:lpstr>DINPro</vt:lpstr>
      <vt:lpstr>DINPro-CondLight</vt:lpstr>
      <vt:lpstr>DINPro-LightItalic</vt:lpstr>
      <vt:lpstr>DINPro-Medium</vt:lpstr>
      <vt:lpstr>Montserrat</vt:lpstr>
      <vt:lpstr>Symbol</vt:lpstr>
      <vt:lpstr>Wingdings</vt:lpstr>
      <vt:lpstr>Zapf Dingbats</vt:lpstr>
      <vt:lpstr>1_Thème Office</vt:lpstr>
      <vt:lpstr>1_Thème Office</vt:lpstr>
      <vt:lpstr>2_Thème Office</vt:lpstr>
      <vt:lpstr>Présentation PowerPoint</vt:lpstr>
      <vt:lpstr>Présentation PowerPoint</vt:lpstr>
      <vt:lpstr>BIENVENUE</vt:lpstr>
      <vt:lpstr>ORATEURS</vt:lpstr>
      <vt:lpstr>Objectifs</vt:lpstr>
      <vt:lpstr>procédure</vt:lpstr>
      <vt:lpstr>Déroulé de la réunion</vt:lpstr>
      <vt:lpstr>Déroulé de la réunion</vt:lpstr>
      <vt:lpstr>Présentation PowerPoint</vt:lpstr>
      <vt:lpstr>Présentation PowerPoint</vt:lpstr>
      <vt:lpstr>Déroulé de la réunion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Déroulé de la réunion</vt:lpstr>
      <vt:lpstr>Présentation PowerPoint</vt:lpstr>
      <vt:lpstr>Imposée par la législation</vt:lpstr>
      <vt:lpstr>Un outil réalisé par un bureau agréé</vt:lpstr>
      <vt:lpstr>Un groupe européen d’ingénierie</vt:lpstr>
      <vt:lpstr>Un groupe européen d’ingénierie</vt:lpstr>
      <vt:lpstr>Réunion d’information préalable (RIP)</vt:lpstr>
      <vt:lpstr>Une étude qui aboutit sur des recommandations</vt:lpstr>
      <vt:lpstr>Contenu de l’étude d’incidences sur l’environnement</vt:lpstr>
      <vt:lpstr>Contenu de l’étude d’incidences sur l’environnement</vt:lpstr>
      <vt:lpstr>Contenu de l’étude d’incidences sur l’environnement</vt:lpstr>
      <vt:lpstr>Contenu de l’étude d’incidences sur l’environnement</vt:lpstr>
      <vt:lpstr>Contenu de l’étude d’incidences sur l’environnement</vt:lpstr>
      <vt:lpstr>Contenu de l’étude d’incidences sur l’environnement</vt:lpstr>
      <vt:lpstr>Contenu de l’étude d’incidences sur l’environnement</vt:lpstr>
      <vt:lpstr>L’étude d’incidences dans la procédure de demande de permis</vt:lpstr>
      <vt:lpstr>Présentation PowerPoint</vt:lpstr>
      <vt:lpstr>Q&amp;A</vt:lpstr>
      <vt:lpstr>animation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Alexandra Mathelot</dc:creator>
  <cp:lastModifiedBy>Margaux Debisschop</cp:lastModifiedBy>
  <cp:revision>152</cp:revision>
  <dcterms:created xsi:type="dcterms:W3CDTF">2022-11-02T08:19:40Z</dcterms:created>
  <dcterms:modified xsi:type="dcterms:W3CDTF">2023-05-19T12:53:53Z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0x01010034A0DCB2EAADF341A9B858A4A5FEE7D6</vt:lpwstr>
  </property>
</Properties>
</file>